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314" r:id="rId2"/>
    <p:sldId id="10237" r:id="rId3"/>
    <p:sldId id="10269" r:id="rId4"/>
    <p:sldId id="10275" r:id="rId5"/>
    <p:sldId id="10276" r:id="rId6"/>
    <p:sldId id="10238" r:id="rId7"/>
    <p:sldId id="10239" r:id="rId8"/>
    <p:sldId id="10290" r:id="rId9"/>
    <p:sldId id="10292" r:id="rId10"/>
    <p:sldId id="10270" r:id="rId11"/>
    <p:sldId id="10289" r:id="rId12"/>
    <p:sldId id="10288" r:id="rId13"/>
    <p:sldId id="10262" r:id="rId14"/>
    <p:sldId id="10291" r:id="rId15"/>
    <p:sldId id="10271" r:id="rId16"/>
    <p:sldId id="10272" r:id="rId17"/>
    <p:sldId id="10240" r:id="rId18"/>
    <p:sldId id="10287" r:id="rId19"/>
    <p:sldId id="10243" r:id="rId20"/>
    <p:sldId id="10245" r:id="rId21"/>
    <p:sldId id="10246" r:id="rId22"/>
    <p:sldId id="10248" r:id="rId23"/>
    <p:sldId id="10249" r:id="rId24"/>
    <p:sldId id="10250" r:id="rId25"/>
    <p:sldId id="10251" r:id="rId26"/>
    <p:sldId id="10252" r:id="rId27"/>
    <p:sldId id="10261" r:id="rId28"/>
    <p:sldId id="10254" r:id="rId29"/>
    <p:sldId id="10253" r:id="rId30"/>
    <p:sldId id="10255" r:id="rId31"/>
    <p:sldId id="307" r:id="rId32"/>
    <p:sldId id="10263" r:id="rId33"/>
    <p:sldId id="10257" r:id="rId34"/>
    <p:sldId id="10258" r:id="rId35"/>
    <p:sldId id="10264" r:id="rId36"/>
    <p:sldId id="10281" r:id="rId37"/>
    <p:sldId id="10265" r:id="rId38"/>
    <p:sldId id="10267" r:id="rId39"/>
    <p:sldId id="10273" r:id="rId40"/>
    <p:sldId id="10278" r:id="rId41"/>
    <p:sldId id="10274" r:id="rId42"/>
    <p:sldId id="10284" r:id="rId43"/>
    <p:sldId id="10268" r:id="rId44"/>
    <p:sldId id="10282" r:id="rId45"/>
    <p:sldId id="10283" r:id="rId46"/>
    <p:sldId id="10285" r:id="rId47"/>
    <p:sldId id="10277" r:id="rId48"/>
    <p:sldId id="10244" r:id="rId49"/>
    <p:sldId id="10260" r:id="rId50"/>
    <p:sldId id="10279" r:id="rId51"/>
    <p:sldId id="10280" r:id="rId52"/>
    <p:sldId id="10206" r:id="rId53"/>
    <p:sldId id="1024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 id="2" name="zhiqin xu" initials="zx" lastIdx="1" clrIdx="1">
    <p:extLst>
      <p:ext uri="{19B8F6BF-5375-455C-9EA6-DF929625EA0E}">
        <p15:presenceInfo xmlns:p15="http://schemas.microsoft.com/office/powerpoint/2012/main" userId="5f8d2dde702fd7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4" autoAdjust="0"/>
    <p:restoredTop sz="89457" autoAdjust="0"/>
  </p:normalViewPr>
  <p:slideViewPr>
    <p:cSldViewPr snapToGrid="0">
      <p:cViewPr>
        <p:scale>
          <a:sx n="92" d="100"/>
          <a:sy n="92" d="100"/>
        </p:scale>
        <p:origin x="696" y="138"/>
      </p:cViewPr>
      <p:guideLst/>
    </p:cSldViewPr>
  </p:slideViewPr>
  <p:notesTextViewPr>
    <p:cViewPr>
      <p:scale>
        <a:sx n="3" d="2"/>
        <a:sy n="3" d="2"/>
      </p:scale>
      <p:origin x="0" y="0"/>
    </p:cViewPr>
  </p:notesTextViewPr>
  <p:sorterViewPr>
    <p:cViewPr>
      <p:scale>
        <a:sx n="50" d="100"/>
        <a:sy n="50" d="100"/>
      </p:scale>
      <p:origin x="0" y="-29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2024/3/29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Science empowers deep learning</a:t>
            </a:r>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a:t>
            </a:fld>
            <a:endParaRPr lang="zh-CN" altLang="en-US"/>
          </a:p>
        </p:txBody>
      </p:sp>
    </p:spTree>
    <p:extLst>
      <p:ext uri="{BB962C8B-B14F-4D97-AF65-F5344CB8AC3E}">
        <p14:creationId xmlns:p14="http://schemas.microsoft.com/office/powerpoint/2010/main" val="245050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2"/>
                </a:solidFill>
              </a:rPr>
              <a:t>海兔</a:t>
            </a:r>
            <a:r>
              <a:rPr lang="en-US" altLang="zh-CN" dirty="0">
                <a:solidFill>
                  <a:schemeClr val="tx2"/>
                </a:solidFill>
              </a:rPr>
              <a:t>(Aplysia)   </a:t>
            </a:r>
            <a:r>
              <a:rPr lang="zh-CN" altLang="en-US" dirty="0">
                <a:solidFill>
                  <a:schemeClr val="tx2"/>
                </a:solidFill>
              </a:rPr>
              <a:t>神经生物学家的研究模型 </a:t>
            </a:r>
            <a:r>
              <a:rPr lang="en-US" altLang="zh-CN" dirty="0">
                <a:solidFill>
                  <a:schemeClr val="tx2"/>
                </a:solidFill>
              </a:rPr>
              <a:t>1</a:t>
            </a:r>
            <a:r>
              <a:rPr lang="zh-CN" altLang="en-US" dirty="0">
                <a:solidFill>
                  <a:schemeClr val="tx2"/>
                </a:solidFill>
              </a:rPr>
              <a:t>、细胞大 0.8~1毫米  记录容易 </a:t>
            </a:r>
            <a:r>
              <a:rPr lang="en-US" altLang="zh-CN" dirty="0">
                <a:solidFill>
                  <a:schemeClr val="tx2"/>
                </a:solidFill>
              </a:rPr>
              <a:t>2</a:t>
            </a:r>
            <a:r>
              <a:rPr lang="zh-CN" altLang="en-US" dirty="0">
                <a:solidFill>
                  <a:schemeClr val="tx2"/>
                </a:solidFill>
              </a:rPr>
              <a:t>、神经系统沿着身体分布，而不是集中在头部</a:t>
            </a:r>
            <a:r>
              <a:rPr lang="en-US" altLang="zh-CN" dirty="0">
                <a:solidFill>
                  <a:schemeClr val="tx2"/>
                </a:solidFill>
              </a:rPr>
              <a:t> 3</a:t>
            </a:r>
            <a:r>
              <a:rPr lang="zh-CN" altLang="en-US" dirty="0">
                <a:solidFill>
                  <a:schemeClr val="tx2"/>
                </a:solidFill>
              </a:rPr>
              <a:t>、控制摄食、逃避反应以及游泳等 </a:t>
            </a:r>
            <a:r>
              <a:rPr lang="en-US" altLang="zh-CN" dirty="0">
                <a:solidFill>
                  <a:schemeClr val="tx2"/>
                </a:solidFill>
              </a:rPr>
              <a:t>4</a:t>
            </a:r>
            <a:r>
              <a:rPr lang="zh-CN" altLang="en-US" dirty="0">
                <a:solidFill>
                  <a:schemeClr val="tx2"/>
                </a:solidFill>
              </a:rPr>
              <a:t>、神经元数量比较少 1000~2000个  </a:t>
            </a:r>
            <a:r>
              <a:rPr lang="en-US" altLang="zh-CN" dirty="0">
                <a:solidFill>
                  <a:schemeClr val="tx2"/>
                </a:solidFill>
              </a:rPr>
              <a:t>Hodgkin-Huxley (HH) </a:t>
            </a:r>
            <a:r>
              <a:rPr lang="zh-CN" altLang="en-US" dirty="0">
                <a:solidFill>
                  <a:schemeClr val="tx2"/>
                </a:solidFill>
              </a:rPr>
              <a:t>模型</a:t>
            </a:r>
            <a:r>
              <a:rPr lang="en-US" altLang="zh-CN" dirty="0">
                <a:solidFill>
                  <a:schemeClr val="tx2"/>
                </a:solidFill>
              </a:rPr>
              <a:t>(1963 </a:t>
            </a:r>
            <a:r>
              <a:rPr lang="zh-CN" altLang="en-US" dirty="0">
                <a:solidFill>
                  <a:schemeClr val="tx2"/>
                </a:solidFill>
              </a:rPr>
              <a:t>诺贝尔医学奖</a:t>
            </a:r>
            <a:r>
              <a:rPr lang="en-US" altLang="zh-CN" dirty="0">
                <a:solidFill>
                  <a:schemeClr val="tx2"/>
                </a:solidFill>
              </a:rPr>
              <a:t>)</a:t>
            </a:r>
            <a:r>
              <a:rPr lang="en-US" altLang="zh-CN" b="0" i="0" dirty="0">
                <a:solidFill>
                  <a:schemeClr val="tx2"/>
                </a:solidFill>
                <a:effectLst/>
                <a:latin typeface="+mn-lt"/>
              </a:rPr>
              <a:t>1</a:t>
            </a:r>
            <a:r>
              <a:rPr lang="zh-CN" altLang="en-US" b="0" i="0" dirty="0">
                <a:solidFill>
                  <a:schemeClr val="tx2"/>
                </a:solidFill>
                <a:effectLst/>
                <a:latin typeface="+mn-lt"/>
              </a:rPr>
              <a:t>、</a:t>
            </a:r>
            <a:r>
              <a:rPr lang="zh-CN" altLang="en-US" b="0" i="0" dirty="0">
                <a:solidFill>
                  <a:srgbClr val="191B1F"/>
                </a:solidFill>
                <a:effectLst/>
                <a:latin typeface="+mn-ea"/>
              </a:rPr>
              <a:t>解释动作电位的产生和传播</a:t>
            </a:r>
            <a:r>
              <a:rPr lang="en-US" altLang="zh-CN" b="0" i="0" dirty="0">
                <a:solidFill>
                  <a:srgbClr val="191B1F"/>
                </a:solidFill>
                <a:effectLst/>
                <a:latin typeface="+mn-ea"/>
              </a:rPr>
              <a:t>2</a:t>
            </a:r>
            <a:r>
              <a:rPr lang="zh-CN" altLang="en-US" b="0" i="0" dirty="0">
                <a:solidFill>
                  <a:srgbClr val="191B1F"/>
                </a:solidFill>
                <a:effectLst/>
                <a:latin typeface="+mn-ea"/>
              </a:rPr>
              <a:t>、基于对乌贼的神经刺激电位进行数据总结</a:t>
            </a:r>
            <a:r>
              <a:rPr lang="en-US" altLang="zh-CN" b="0" i="0" dirty="0">
                <a:solidFill>
                  <a:srgbClr val="191B1F"/>
                </a:solidFill>
                <a:effectLst/>
                <a:latin typeface="+mn-ea"/>
              </a:rPr>
              <a:t>3</a:t>
            </a:r>
            <a:r>
              <a:rPr lang="zh-CN" altLang="en-US" b="0" i="0" dirty="0">
                <a:solidFill>
                  <a:srgbClr val="191B1F"/>
                </a:solidFill>
                <a:effectLst/>
                <a:latin typeface="+mn-ea"/>
              </a:rPr>
              <a:t>、</a:t>
            </a:r>
            <a:r>
              <a:rPr lang="zh-CN" altLang="en-US" b="0" i="0" dirty="0">
                <a:solidFill>
                  <a:srgbClr val="3C4043"/>
                </a:solidFill>
                <a:effectLst/>
                <a:latin typeface="+mn-ea"/>
              </a:rPr>
              <a:t>大多数动物中，轴突太小，无法在不损坏细胞的情况下插入电极</a:t>
            </a:r>
            <a:r>
              <a:rPr lang="en-US" altLang="zh-CN" b="0" i="0" dirty="0">
                <a:solidFill>
                  <a:srgbClr val="3C4043"/>
                </a:solidFill>
                <a:effectLst/>
                <a:latin typeface="+mn-ea"/>
              </a:rPr>
              <a:t>4</a:t>
            </a:r>
            <a:r>
              <a:rPr lang="zh-CN" altLang="en-US" b="0" i="0" dirty="0">
                <a:solidFill>
                  <a:srgbClr val="3C4043"/>
                </a:solidFill>
                <a:effectLst/>
                <a:latin typeface="+mn-ea"/>
              </a:rPr>
              <a:t>、巨型乌贼的轴突直径可达 </a:t>
            </a:r>
            <a:r>
              <a:rPr lang="en-US" altLang="zh-CN" b="0" i="0" dirty="0">
                <a:solidFill>
                  <a:srgbClr val="3C4043"/>
                </a:solidFill>
                <a:effectLst/>
                <a:latin typeface="+mn-ea"/>
              </a:rPr>
              <a:t>1 </a:t>
            </a:r>
            <a:r>
              <a:rPr lang="zh-CN" altLang="en-US" b="0" i="0" dirty="0">
                <a:solidFill>
                  <a:srgbClr val="3C4043"/>
                </a:solidFill>
                <a:effectLst/>
                <a:latin typeface="+mn-ea"/>
              </a:rPr>
              <a:t>毫米</a:t>
            </a:r>
            <a:endParaRPr lang="en-US" altLang="zh-CN" dirty="0">
              <a:solidFill>
                <a:srgbClr val="191B1F"/>
              </a:solidFill>
              <a:latin typeface="+mn-ea"/>
            </a:endParaRPr>
          </a:p>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508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dirty="0">
                <a:solidFill>
                  <a:schemeClr val="tx2"/>
                </a:solidFill>
              </a:rPr>
              <a:t>用小白鼠进行糖尿病研究 </a:t>
            </a:r>
            <a:r>
              <a:rPr lang="en-US" altLang="zh-CN" dirty="0">
                <a:solidFill>
                  <a:schemeClr val="tx2"/>
                </a:solidFill>
              </a:rPr>
              <a:t>1</a:t>
            </a:r>
            <a:r>
              <a:rPr lang="zh-CN" altLang="en-US" dirty="0">
                <a:solidFill>
                  <a:schemeClr val="tx2"/>
                </a:solidFill>
              </a:rPr>
              <a:t>、</a:t>
            </a:r>
            <a:r>
              <a:rPr lang="zh-CN" altLang="en-US" b="0" i="0" dirty="0">
                <a:solidFill>
                  <a:srgbClr val="374151"/>
                </a:solidFill>
                <a:effectLst/>
                <a:latin typeface="Söhne"/>
              </a:rPr>
              <a:t>生物间相似性：小鼠与人类在生理和遗传学上有很高的相似性，很多人类基因的功能在小鼠身上有相似的基因对应 </a:t>
            </a:r>
            <a:r>
              <a:rPr lang="en-US" altLang="zh-CN" b="0" i="0" dirty="0">
                <a:solidFill>
                  <a:srgbClr val="374151"/>
                </a:solidFill>
                <a:effectLst/>
                <a:latin typeface="Söhne"/>
              </a:rPr>
              <a:t>2</a:t>
            </a:r>
            <a:r>
              <a:rPr lang="zh-CN" altLang="en-US" b="0" i="0" dirty="0">
                <a:solidFill>
                  <a:srgbClr val="374151"/>
                </a:solidFill>
                <a:effectLst/>
                <a:latin typeface="Söhne"/>
              </a:rPr>
              <a:t>、时间花费低：小鼠的生命周期较短，研究人员可以可以花费更少的时间成本，观察到疾病的全过程</a:t>
            </a:r>
            <a:r>
              <a:rPr lang="en-US" altLang="zh-CN" b="0" i="0" dirty="0">
                <a:solidFill>
                  <a:srgbClr val="374151"/>
                </a:solidFill>
                <a:effectLst/>
                <a:latin typeface="Söhne"/>
              </a:rPr>
              <a:t> 3</a:t>
            </a:r>
            <a:r>
              <a:rPr lang="zh-CN" altLang="en-US" b="0" i="0" dirty="0">
                <a:solidFill>
                  <a:srgbClr val="374151"/>
                </a:solidFill>
                <a:effectLst/>
                <a:latin typeface="Söhne"/>
              </a:rPr>
              <a:t>、成本效益高：与其他较大的哺乳动物模型相比，小鼠更容易饲养和繁殖，研究成本更低</a:t>
            </a:r>
            <a:r>
              <a:rPr lang="en-US" altLang="zh-CN" b="0" i="0" dirty="0">
                <a:solidFill>
                  <a:srgbClr val="374151"/>
                </a:solidFill>
                <a:effectLst/>
                <a:latin typeface="Söhne"/>
              </a:rPr>
              <a:t> 4</a:t>
            </a:r>
            <a:r>
              <a:rPr lang="zh-CN" altLang="en-US" b="0" i="0" dirty="0">
                <a:solidFill>
                  <a:srgbClr val="374151"/>
                </a:solidFill>
                <a:effectLst/>
                <a:latin typeface="Söhne"/>
              </a:rPr>
              <a:t>、可人为操控修改，易于控制变量：小鼠的基因容易通过遗传工程技术进行修改，可以创建特定基因敲除或敲入的模型，用于研究这些基因在糖尿病发病中的作用</a:t>
            </a:r>
            <a:endParaRPr lang="zh-CN" altLang="en-US" dirty="0">
              <a:solidFill>
                <a:schemeClr val="tx2"/>
              </a:solidFill>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0867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29</a:t>
            </a:fld>
            <a:endParaRPr lang="zh-CN" altLang="en-US"/>
          </a:p>
        </p:txBody>
      </p:sp>
    </p:spTree>
    <p:extLst>
      <p:ext uri="{BB962C8B-B14F-4D97-AF65-F5344CB8AC3E}">
        <p14:creationId xmlns:p14="http://schemas.microsoft.com/office/powerpoint/2010/main" val="780186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30</a:t>
            </a:fld>
            <a:endParaRPr lang="zh-CN" altLang="en-US"/>
          </a:p>
        </p:txBody>
      </p:sp>
    </p:spTree>
    <p:extLst>
      <p:ext uri="{BB962C8B-B14F-4D97-AF65-F5344CB8AC3E}">
        <p14:creationId xmlns:p14="http://schemas.microsoft.com/office/powerpoint/2010/main" val="195442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41</a:t>
            </a:fld>
            <a:endParaRPr lang="zh-CN" altLang="en-US"/>
          </a:p>
        </p:txBody>
      </p:sp>
    </p:spTree>
    <p:extLst>
      <p:ext uri="{BB962C8B-B14F-4D97-AF65-F5344CB8AC3E}">
        <p14:creationId xmlns:p14="http://schemas.microsoft.com/office/powerpoint/2010/main" val="332246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42</a:t>
            </a:fld>
            <a:endParaRPr lang="zh-CN" altLang="en-US"/>
          </a:p>
        </p:txBody>
      </p:sp>
    </p:spTree>
    <p:extLst>
      <p:ext uri="{BB962C8B-B14F-4D97-AF65-F5344CB8AC3E}">
        <p14:creationId xmlns:p14="http://schemas.microsoft.com/office/powerpoint/2010/main" val="604003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53</a:t>
            </a:fld>
            <a:endParaRPr lang="zh-CN" altLang="en-US"/>
          </a:p>
        </p:txBody>
      </p:sp>
    </p:spTree>
    <p:extLst>
      <p:ext uri="{BB962C8B-B14F-4D97-AF65-F5344CB8AC3E}">
        <p14:creationId xmlns:p14="http://schemas.microsoft.com/office/powerpoint/2010/main" val="2013747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2024/3/29</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376E1FF-C903-4528-AFB1-762675B4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2AE9DC11-4AE6-4BFA-A924-B7DB455D6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a:extLst>
              <a:ext uri="{FF2B5EF4-FFF2-40B4-BE49-F238E27FC236}">
                <a16:creationId xmlns:a16="http://schemas.microsoft.com/office/drawing/2014/main" id="{B9713252-3ABE-46C2-860F-567E2BD5AA3E}"/>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a:extLst>
              <a:ext uri="{FF2B5EF4-FFF2-40B4-BE49-F238E27FC236}">
                <a16:creationId xmlns:a16="http://schemas.microsoft.com/office/drawing/2014/main" id="{BDF4C648-FB70-4521-B3EC-29CF3CA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a:extLst>
              <a:ext uri="{FF2B5EF4-FFF2-40B4-BE49-F238E27FC236}">
                <a16:creationId xmlns:a16="http://schemas.microsoft.com/office/drawing/2014/main" id="{F4248120-6333-4151-A4BA-8C48963272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6EF0BAC-124E-4AC7-BC4E-A0E914DA5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2493D8E-99C6-4B35-A603-6C1BF1F0B90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a:extLst>
              <a:ext uri="{FF2B5EF4-FFF2-40B4-BE49-F238E27FC236}">
                <a16:creationId xmlns:a16="http://schemas.microsoft.com/office/drawing/2014/main" id="{02E02BEB-69DE-4E8F-97DB-22F6343C2D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92238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DD0C6C-F76A-4A1F-B5E4-1CA59526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348E222-2979-4CF1-9D52-E26DE672B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088F89D5-D3F9-4479-A50C-6EF89AD80F8B}"/>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a:extLst>
              <a:ext uri="{FF2B5EF4-FFF2-40B4-BE49-F238E27FC236}">
                <a16:creationId xmlns:a16="http://schemas.microsoft.com/office/drawing/2014/main" id="{A24F9927-4F84-412E-BB17-44D313E6F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1CF0843-AF41-4C68-B87F-304B89CF12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9DD5A76-0F69-4B30-908B-85A21D961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3500664-3544-4A6B-BC82-F3052814D2A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a:extLst>
              <a:ext uri="{FF2B5EF4-FFF2-40B4-BE49-F238E27FC236}">
                <a16:creationId xmlns:a16="http://schemas.microsoft.com/office/drawing/2014/main" id="{2C648A80-15A7-463E-BF6E-6C256EA7169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08140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2024/3/29</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5"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7"/>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7"/>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7"/>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0.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80.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5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7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20.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D51A3BC7-E22A-461F-851C-9389DC35C5CC}"/>
              </a:ext>
            </a:extLst>
          </p:cNvPr>
          <p:cNvSpPr txBox="1">
            <a:spLocks/>
          </p:cNvSpPr>
          <p:nvPr/>
        </p:nvSpPr>
        <p:spPr>
          <a:xfrm>
            <a:off x="4130833" y="6017830"/>
            <a:ext cx="3987687" cy="648563"/>
          </a:xfrm>
          <a:prstGeom prst="rect">
            <a:avLst/>
          </a:prstGeom>
        </p:spPr>
        <p:txBody>
          <a:bodyPr vert="horz" lIns="91440" tIns="45720" rIns="91440" bIns="45720" rtlCol="0" anchor="ctr" anchorCtr="0">
            <a:noAutofit/>
          </a:bodyPr>
          <a:lstStyle>
            <a:lvl1pPr marL="381372" indent="-381372" algn="ctr" defTabSz="1219203" rtl="0" eaLnBrk="1" latinLnBrk="0" hangingPunct="1">
              <a:lnSpc>
                <a:spcPct val="120000"/>
              </a:lnSpc>
              <a:spcBef>
                <a:spcPts val="0"/>
              </a:spcBef>
              <a:spcAft>
                <a:spcPts val="635"/>
              </a:spcAft>
              <a:buSzPct val="80000"/>
              <a:buFontTx/>
              <a:buBlip>
                <a:blip r:embed="rId3"/>
              </a:buBlip>
              <a:defRPr lang="zh-CN" altLang="en-US" sz="2400" b="1" kern="1200" dirty="0">
                <a:solidFill>
                  <a:schemeClr val="bg1"/>
                </a:solidFill>
                <a:latin typeface="+mj-ea"/>
                <a:ea typeface="+mj-ea"/>
                <a:cs typeface="+mn-cs"/>
              </a:defRPr>
            </a:lvl1pPr>
            <a:lvl2pPr marL="914401" indent="-304800" algn="just" defTabSz="1219203"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ctr" defTabSz="1219203" rtl="0" eaLnBrk="1" fontAlgn="auto" latinLnBrk="0" hangingPunct="1">
              <a:lnSpc>
                <a:spcPct val="120000"/>
              </a:lnSpc>
              <a:spcBef>
                <a:spcPts val="0"/>
              </a:spcBef>
              <a:spcAft>
                <a:spcPts val="635"/>
              </a:spcAft>
              <a:buClrTx/>
              <a:buSzPct val="80000"/>
              <a:buFontTx/>
              <a:buNone/>
              <a:tabLst/>
              <a:defRPr/>
            </a:pPr>
            <a:endPar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591" y="3819972"/>
            <a:ext cx="12192000" cy="2519408"/>
          </a:xfrm>
          <a:prstGeom prst="rect">
            <a:avLst/>
          </a:prstGeom>
          <a:noFill/>
        </p:spPr>
        <p:txBody>
          <a:bodyPr wrap="square" rtlCol="0" anchor="ctr">
            <a:spAutoFit/>
          </a:bodyPr>
          <a:lstStyle/>
          <a:p>
            <a:pPr algn="ctr" defTabSz="864017">
              <a:lnSpc>
                <a:spcPct val="125000"/>
              </a:lnSpc>
              <a:defRPr/>
            </a:pPr>
            <a:r>
              <a:rPr lang="en-US" altLang="zh-CN" sz="48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Anchor function for studying language models</a:t>
            </a:r>
            <a:endParaRPr lang="zh-CN" altLang="zh-CN" sz="48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864017" rtl="0" eaLnBrk="1" fontAlgn="auto" latinLnBrk="0" hangingPunct="1">
              <a:lnSpc>
                <a:spcPct val="125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017" rtl="0" eaLnBrk="1" fontAlgn="auto" latinLnBrk="0" hangingPunct="1">
              <a:lnSpc>
                <a:spcPct val="125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Zhi-Qin John Xu </a:t>
            </a:r>
          </a:p>
          <a:p>
            <a:pPr marL="0" marR="0" lvl="0" indent="0" algn="ctr" defTabSz="864017" rtl="0" eaLnBrk="1" fontAlgn="auto" latinLnBrk="0" hangingPunct="1">
              <a:lnSpc>
                <a:spcPct val="125000"/>
              </a:lnSpc>
              <a:spcBef>
                <a:spcPts val="0"/>
              </a:spcBef>
              <a:spcAft>
                <a:spcPts val="0"/>
              </a:spcAft>
              <a:buClrTx/>
              <a:buSzTx/>
              <a:buFontTx/>
              <a:buNone/>
              <a:tabLst/>
              <a:defRPr/>
            </a:pPr>
            <a:r>
              <a:rPr lang="en-US" altLang="zh-CN" sz="2000" dirty="0">
                <a:solidFill>
                  <a:schemeClr val="bg1"/>
                </a:solidFill>
                <a:latin typeface="微软雅黑" panose="020B0503020204020204" pitchFamily="34" charset="-122"/>
                <a:ea typeface="微软雅黑" panose="020B0503020204020204" pitchFamily="34" charset="-122"/>
              </a:rPr>
              <a:t>Shanghai Jiao Tong University</a:t>
            </a:r>
          </a:p>
          <a:p>
            <a:pPr marL="0" marR="0" lvl="0" indent="0" algn="ctr" defTabSz="864017" rtl="0" eaLnBrk="1" fontAlgn="auto" latinLnBrk="0" hangingPunct="1">
              <a:lnSpc>
                <a:spcPct val="125000"/>
              </a:lnSpc>
              <a:spcBef>
                <a:spcPts val="0"/>
              </a:spcBef>
              <a:spcAft>
                <a:spcPts val="0"/>
              </a:spcAft>
              <a:buClrTx/>
              <a:buSzTx/>
              <a:buFontTx/>
              <a:buNone/>
              <a:tabLst/>
              <a:defRPr/>
            </a:pPr>
            <a:fld id="{220075E8-42E3-48AC-A003-64D23715312E}" type="datetime2">
              <a:rPr lang="en-US" altLang="zh-CN" sz="2000" smtClean="0">
                <a:solidFill>
                  <a:schemeClr val="bg1"/>
                </a:solidFill>
                <a:latin typeface="微软雅黑" panose="020B0503020204020204" pitchFamily="34" charset="-122"/>
                <a:ea typeface="微软雅黑" panose="020B0503020204020204" pitchFamily="34" charset="-122"/>
              </a:rPr>
              <a:t>Friday, March 29, 2024</a:t>
            </a:fld>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882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700696"/>
                <a:ext cx="11429516" cy="4614314"/>
              </a:xfrm>
            </p:spPr>
            <p:txBody>
              <a:bodyPr/>
              <a:lstStyle/>
              <a:p>
                <a:r>
                  <a:rPr lang="en-US" altLang="zh-CN" sz="2800" b="0" dirty="0">
                    <a:latin typeface="+mn-lt"/>
                    <a:ea typeface="+mn-ea"/>
                  </a:rPr>
                  <a:t>Identity learning anchor function</a:t>
                </a:r>
              </a:p>
              <a:p>
                <a:pPr lvl="1"/>
                <a:r>
                  <a:rPr lang="en-US" altLang="zh-CN" b="0" dirty="0">
                    <a:latin typeface="+mn-lt"/>
                  </a:rPr>
                  <a:t>anchor set {3};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3" name="内容占位符 2">
                <a:extLst>
                  <a:ext uri="{FF2B5EF4-FFF2-40B4-BE49-F238E27FC236}">
                    <a16:creationId xmlns:a16="http://schemas.microsoft.com/office/drawing/2014/main" id="{5BDCB7F6-799D-BB7D-577C-776F6BD5F5A5}"/>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2"/>
                <a:stretch>
                  <a:fillRect t="-11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E1B248B-CB97-1B9B-1114-C96F6598BA0D}"/>
              </a:ext>
            </a:extLst>
          </p:cNvPr>
          <p:cNvSpPr txBox="1"/>
          <p:nvPr/>
        </p:nvSpPr>
        <p:spPr>
          <a:xfrm>
            <a:off x="441739" y="899264"/>
            <a:ext cx="2301461" cy="523220"/>
          </a:xfrm>
          <a:prstGeom prst="rect">
            <a:avLst/>
          </a:prstGeom>
          <a:noFill/>
        </p:spPr>
        <p:txBody>
          <a:bodyPr wrap="square">
            <a:spAutoFit/>
          </a:bodyPr>
          <a:lstStyle/>
          <a:p>
            <a:r>
              <a:rPr lang="en-US" altLang="zh-CN" sz="2800" b="0" i="0" u="none" strike="noStrike" baseline="0" dirty="0">
                <a:solidFill>
                  <a:schemeClr val="tx2"/>
                </a:solidFill>
              </a:rPr>
              <a:t>anchor set </a:t>
            </a:r>
            <a:r>
              <a:rPr lang="en-US" altLang="zh-CN" sz="2800" b="0" i="1" u="none" strike="noStrike" baseline="0" dirty="0">
                <a:solidFill>
                  <a:schemeClr val="tx2"/>
                </a:solidFill>
              </a:rPr>
              <a:t>A</a:t>
            </a:r>
            <a:endParaRPr lang="zh-CN" altLang="en-US" sz="2800" dirty="0">
              <a:solidFill>
                <a:schemeClr val="tx2"/>
              </a:solidFill>
            </a:endParaRPr>
          </a:p>
        </p:txBody>
      </p:sp>
      <p:sp>
        <p:nvSpPr>
          <p:cNvPr id="4" name="文本框 3">
            <a:extLst>
              <a:ext uri="{FF2B5EF4-FFF2-40B4-BE49-F238E27FC236}">
                <a16:creationId xmlns:a16="http://schemas.microsoft.com/office/drawing/2014/main" id="{DA7B0E33-1DCA-160B-BF6A-BE1A7E636B1A}"/>
              </a:ext>
            </a:extLst>
          </p:cNvPr>
          <p:cNvSpPr txBox="1"/>
          <p:nvPr/>
        </p:nvSpPr>
        <p:spPr>
          <a:xfrm>
            <a:off x="1046922" y="3931478"/>
            <a:ext cx="7677426" cy="1015663"/>
          </a:xfrm>
          <a:prstGeom prst="rect">
            <a:avLst/>
          </a:prstGeom>
          <a:noFill/>
        </p:spPr>
        <p:txBody>
          <a:bodyPr wrap="square" rtlCol="0">
            <a:spAutoFit/>
          </a:bodyPr>
          <a:lstStyle/>
          <a:p>
            <a:pPr algn="l"/>
            <a:r>
              <a:rPr lang="en-US" altLang="zh-CN" sz="2000" dirty="0">
                <a:solidFill>
                  <a:schemeClr val="tx2"/>
                </a:solidFill>
              </a:rPr>
              <a:t>3X to X, X ranges:</a:t>
            </a:r>
          </a:p>
          <a:p>
            <a:pPr algn="l"/>
            <a:r>
              <a:rPr lang="en-US" altLang="zh-CN" sz="2000" dirty="0">
                <a:solidFill>
                  <a:schemeClr val="tx2"/>
                </a:solidFill>
              </a:rPr>
              <a:t>Training data  [20,60]</a:t>
            </a:r>
          </a:p>
          <a:p>
            <a:pPr algn="l"/>
            <a:r>
              <a:rPr lang="en-US" altLang="zh-CN" sz="2000" dirty="0">
                <a:solidFill>
                  <a:schemeClr val="tx2"/>
                </a:solidFill>
              </a:rPr>
              <a:t>Test data  [61,80] </a:t>
            </a:r>
            <a:endParaRPr lang="zh-CN" altLang="en-US" sz="2000" dirty="0">
              <a:solidFill>
                <a:schemeClr val="tx2"/>
              </a:solidFill>
            </a:endParaRPr>
          </a:p>
        </p:txBody>
      </p:sp>
      <p:sp>
        <p:nvSpPr>
          <p:cNvPr id="5" name="乘号 4">
            <a:extLst>
              <a:ext uri="{FF2B5EF4-FFF2-40B4-BE49-F238E27FC236}">
                <a16:creationId xmlns:a16="http://schemas.microsoft.com/office/drawing/2014/main" id="{2C976829-75F1-76D2-A17B-9E0CCB18C342}"/>
              </a:ext>
            </a:extLst>
          </p:cNvPr>
          <p:cNvSpPr/>
          <p:nvPr/>
        </p:nvSpPr>
        <p:spPr>
          <a:xfrm>
            <a:off x="4262109" y="3263346"/>
            <a:ext cx="2862470" cy="2752035"/>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A6F0549-ED0F-1417-7C83-45646226C008}"/>
              </a:ext>
            </a:extLst>
          </p:cNvPr>
          <p:cNvSpPr txBox="1"/>
          <p:nvPr/>
        </p:nvSpPr>
        <p:spPr>
          <a:xfrm>
            <a:off x="7558157" y="4072835"/>
            <a:ext cx="4532243" cy="400110"/>
          </a:xfrm>
          <a:prstGeom prst="rect">
            <a:avLst/>
          </a:prstGeom>
          <a:noFill/>
        </p:spPr>
        <p:txBody>
          <a:bodyPr wrap="square" rtlCol="0">
            <a:spAutoFit/>
          </a:bodyPr>
          <a:lstStyle/>
          <a:p>
            <a:pPr algn="l"/>
            <a:r>
              <a:rPr lang="en-US" altLang="zh-CN" sz="2000" dirty="0">
                <a:solidFill>
                  <a:schemeClr val="tx2"/>
                </a:solidFill>
              </a:rPr>
              <a:t>NN never sees [61,80]</a:t>
            </a:r>
            <a:endParaRPr lang="zh-CN" altLang="en-US" sz="2000" dirty="0">
              <a:solidFill>
                <a:schemeClr val="tx2"/>
              </a:solidFill>
            </a:endParaRPr>
          </a:p>
        </p:txBody>
      </p:sp>
      <p:pic>
        <p:nvPicPr>
          <p:cNvPr id="10" name="图片 9">
            <a:extLst>
              <a:ext uri="{FF2B5EF4-FFF2-40B4-BE49-F238E27FC236}">
                <a16:creationId xmlns:a16="http://schemas.microsoft.com/office/drawing/2014/main" id="{45C1D6A9-00AF-867F-614E-36113781D923}"/>
              </a:ext>
            </a:extLst>
          </p:cNvPr>
          <p:cNvPicPr>
            <a:picLocks noChangeAspect="1"/>
          </p:cNvPicPr>
          <p:nvPr/>
        </p:nvPicPr>
        <p:blipFill>
          <a:blip r:embed="rId3"/>
          <a:stretch>
            <a:fillRect/>
          </a:stretch>
        </p:blipFill>
        <p:spPr>
          <a:xfrm>
            <a:off x="2895822" y="798849"/>
            <a:ext cx="7513308" cy="623635"/>
          </a:xfrm>
          <a:prstGeom prst="rect">
            <a:avLst/>
          </a:prstGeom>
        </p:spPr>
      </p:pic>
      <p:pic>
        <p:nvPicPr>
          <p:cNvPr id="11" name="图片 10">
            <a:extLst>
              <a:ext uri="{FF2B5EF4-FFF2-40B4-BE49-F238E27FC236}">
                <a16:creationId xmlns:a16="http://schemas.microsoft.com/office/drawing/2014/main" id="{7DD09E15-A7CC-7889-AF7A-D2E620D44B1D}"/>
              </a:ext>
            </a:extLst>
          </p:cNvPr>
          <p:cNvPicPr>
            <a:picLocks noChangeAspect="1"/>
          </p:cNvPicPr>
          <p:nvPr/>
        </p:nvPicPr>
        <p:blipFill>
          <a:blip r:embed="rId4"/>
          <a:stretch>
            <a:fillRect/>
          </a:stretch>
        </p:blipFill>
        <p:spPr>
          <a:xfrm>
            <a:off x="2802310" y="2787810"/>
            <a:ext cx="6587380" cy="692615"/>
          </a:xfrm>
          <a:prstGeom prst="rect">
            <a:avLst/>
          </a:prstGeom>
        </p:spPr>
      </p:pic>
    </p:spTree>
    <p:extLst>
      <p:ext uri="{BB962C8B-B14F-4D97-AF65-F5344CB8AC3E}">
        <p14:creationId xmlns:p14="http://schemas.microsoft.com/office/powerpoint/2010/main" val="19684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2B781-10A9-5EC2-9E5E-70447A7D4326}"/>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B6786C31-C8CF-9DAB-11E9-971E66DC5631}"/>
              </a:ext>
            </a:extLst>
          </p:cNvPr>
          <p:cNvSpPr>
            <a:spLocks noGrp="1"/>
          </p:cNvSpPr>
          <p:nvPr>
            <p:ph idx="1"/>
          </p:nvPr>
        </p:nvSpPr>
        <p:spPr>
          <a:xfrm>
            <a:off x="381242" y="981154"/>
            <a:ext cx="6905383" cy="537403"/>
          </a:xfrm>
        </p:spPr>
        <p:txBody>
          <a:bodyPr/>
          <a:lstStyle/>
          <a:p>
            <a:r>
              <a:rPr lang="en-US" altLang="zh-CN" dirty="0"/>
              <a:t>Can this work?</a:t>
            </a:r>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5E364F5-8067-7B92-7FD1-04BFB5821D74}"/>
                  </a:ext>
                </a:extLst>
              </p:cNvPr>
              <p:cNvSpPr txBox="1"/>
              <p:nvPr/>
            </p:nvSpPr>
            <p:spPr>
              <a:xfrm>
                <a:off x="1286046" y="2383705"/>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rgbClr val="7030A0"/>
                              </a:solidFill>
                              <a:latin typeface="Cambria Math" panose="02040503050406030204" pitchFamily="18" charset="0"/>
                            </a:rPr>
                            <m:t>20</m:t>
                          </m:r>
                          <m:r>
                            <a:rPr lang="en-US" altLang="zh-CN" sz="3200" b="0" i="1">
                              <a:latin typeface="Cambria Math" panose="02040503050406030204" pitchFamily="18" charset="0"/>
                            </a:rPr>
                            <m:t>, </m:t>
                          </m:r>
                          <m:r>
                            <a:rPr lang="en-US" altLang="zh-CN" sz="3200" b="1" i="1" smtClean="0">
                              <a:latin typeface="Cambria Math" panose="02040503050406030204" pitchFamily="18" charset="0"/>
                            </a:rPr>
                            <m:t>𝟔</m:t>
                          </m:r>
                          <m:r>
                            <a:rPr lang="en-US" altLang="zh-CN" sz="3200" b="0" i="1" smtClean="0">
                              <a:latin typeface="Cambria Math" panose="02040503050406030204" pitchFamily="18" charset="0"/>
                            </a:rPr>
                            <m:t>1</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5" name="文本框 4">
                <a:extLst>
                  <a:ext uri="{FF2B5EF4-FFF2-40B4-BE49-F238E27FC236}">
                    <a16:creationId xmlns:a16="http://schemas.microsoft.com/office/drawing/2014/main" id="{B5E364F5-8067-7B92-7FD1-04BFB5821D74}"/>
                  </a:ext>
                </a:extLst>
              </p:cNvPr>
              <p:cNvSpPr txBox="1">
                <a:spLocks noRot="1" noChangeAspect="1" noMove="1" noResize="1" noEditPoints="1" noAdjustHandles="1" noChangeArrowheads="1" noChangeShapeType="1" noTextEdit="1"/>
              </p:cNvSpPr>
              <p:nvPr/>
            </p:nvSpPr>
            <p:spPr>
              <a:xfrm>
                <a:off x="1286046" y="2383705"/>
                <a:ext cx="3181010" cy="584775"/>
              </a:xfrm>
              <a:prstGeom prst="rect">
                <a:avLst/>
              </a:prstGeom>
              <a:blipFill>
                <a:blip r:embed="rId2"/>
                <a:stretch>
                  <a:fillRect r="-316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42BAC608-30A7-8469-F5DB-7750FF1C538C}"/>
                  </a:ext>
                </a:extLst>
              </p:cNvPr>
              <p:cNvSpPr txBox="1"/>
              <p:nvPr/>
            </p:nvSpPr>
            <p:spPr>
              <a:xfrm>
                <a:off x="1286046" y="2753037"/>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rgbClr val="7030A0"/>
                              </a:solidFill>
                              <a:latin typeface="Cambria Math" panose="02040503050406030204" pitchFamily="18" charset="0"/>
                            </a:rPr>
                            <m:t>3</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1" i="1" smtClean="0">
                              <a:latin typeface="Cambria Math" panose="02040503050406030204" pitchFamily="18" charset="0"/>
                            </a:rPr>
                            <m:t>𝟔𝟓</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6" name="文本框 5">
                <a:extLst>
                  <a:ext uri="{FF2B5EF4-FFF2-40B4-BE49-F238E27FC236}">
                    <a16:creationId xmlns:a16="http://schemas.microsoft.com/office/drawing/2014/main" id="{42BAC608-30A7-8469-F5DB-7750FF1C538C}"/>
                  </a:ext>
                </a:extLst>
              </p:cNvPr>
              <p:cNvSpPr txBox="1">
                <a:spLocks noRot="1" noChangeAspect="1" noMove="1" noResize="1" noEditPoints="1" noAdjustHandles="1" noChangeArrowheads="1" noChangeShapeType="1" noTextEdit="1"/>
              </p:cNvSpPr>
              <p:nvPr/>
            </p:nvSpPr>
            <p:spPr>
              <a:xfrm>
                <a:off x="1286046" y="2753037"/>
                <a:ext cx="3181010" cy="584775"/>
              </a:xfrm>
              <a:prstGeom prst="rect">
                <a:avLst/>
              </a:prstGeom>
              <a:blipFill>
                <a:blip r:embed="rId3"/>
                <a:stretch>
                  <a:fillRect r="-32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4BFA161-400B-CAAF-E9A9-A55406E695C9}"/>
                  </a:ext>
                </a:extLst>
              </p:cNvPr>
              <p:cNvSpPr txBox="1"/>
              <p:nvPr/>
            </p:nvSpPr>
            <p:spPr>
              <a:xfrm>
                <a:off x="1286046" y="3122369"/>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rgbClr val="7030A0"/>
                              </a:solidFill>
                              <a:latin typeface="Cambria Math" panose="02040503050406030204" pitchFamily="18" charset="0"/>
                            </a:rPr>
                            <m:t>4</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1" i="1" smtClean="0">
                              <a:latin typeface="Cambria Math" panose="02040503050406030204" pitchFamily="18" charset="0"/>
                            </a:rPr>
                            <m:t>𝟕𝟎</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7" name="文本框 6">
                <a:extLst>
                  <a:ext uri="{FF2B5EF4-FFF2-40B4-BE49-F238E27FC236}">
                    <a16:creationId xmlns:a16="http://schemas.microsoft.com/office/drawing/2014/main" id="{04BFA161-400B-CAAF-E9A9-A55406E695C9}"/>
                  </a:ext>
                </a:extLst>
              </p:cNvPr>
              <p:cNvSpPr txBox="1">
                <a:spLocks noRot="1" noChangeAspect="1" noMove="1" noResize="1" noEditPoints="1" noAdjustHandles="1" noChangeArrowheads="1" noChangeShapeType="1" noTextEdit="1"/>
              </p:cNvSpPr>
              <p:nvPr/>
            </p:nvSpPr>
            <p:spPr>
              <a:xfrm>
                <a:off x="1286046" y="3122369"/>
                <a:ext cx="3181010" cy="584775"/>
              </a:xfrm>
              <a:prstGeom prst="rect">
                <a:avLst/>
              </a:prstGeom>
              <a:blipFill>
                <a:blip r:embed="rId4"/>
                <a:stretch>
                  <a:fillRect r="-32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0AB852F-EB74-2092-1410-1FFB2753D590}"/>
                  </a:ext>
                </a:extLst>
              </p:cNvPr>
              <p:cNvSpPr txBox="1"/>
              <p:nvPr/>
            </p:nvSpPr>
            <p:spPr>
              <a:xfrm>
                <a:off x="1286046" y="3491701"/>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rgbClr val="7030A0"/>
                              </a:solidFill>
                              <a:latin typeface="Cambria Math" panose="02040503050406030204" pitchFamily="18" charset="0"/>
                            </a:rPr>
                            <m:t>5</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m:t>
                          </m:r>
                          <m:r>
                            <a:rPr lang="en-US" altLang="zh-CN" sz="3200" b="1" i="1" smtClean="0">
                              <a:latin typeface="Cambria Math" panose="02040503050406030204" pitchFamily="18" charset="0"/>
                            </a:rPr>
                            <m:t>𝟕𝟓</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8" name="文本框 7">
                <a:extLst>
                  <a:ext uri="{FF2B5EF4-FFF2-40B4-BE49-F238E27FC236}">
                    <a16:creationId xmlns:a16="http://schemas.microsoft.com/office/drawing/2014/main" id="{A0AB852F-EB74-2092-1410-1FFB2753D590}"/>
                  </a:ext>
                </a:extLst>
              </p:cNvPr>
              <p:cNvSpPr txBox="1">
                <a:spLocks noRot="1" noChangeAspect="1" noMove="1" noResize="1" noEditPoints="1" noAdjustHandles="1" noChangeArrowheads="1" noChangeShapeType="1" noTextEdit="1"/>
              </p:cNvSpPr>
              <p:nvPr/>
            </p:nvSpPr>
            <p:spPr>
              <a:xfrm>
                <a:off x="1286046" y="3491701"/>
                <a:ext cx="3181010" cy="584775"/>
              </a:xfrm>
              <a:prstGeom prst="rect">
                <a:avLst/>
              </a:prstGeom>
              <a:blipFill>
                <a:blip r:embed="rId5"/>
                <a:stretch>
                  <a:fillRect r="-32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FB01994-2150-5AD4-A2B6-576BE79A7899}"/>
                  </a:ext>
                </a:extLst>
              </p:cNvPr>
              <p:cNvSpPr txBox="1"/>
              <p:nvPr/>
            </p:nvSpPr>
            <p:spPr>
              <a:xfrm>
                <a:off x="1286046" y="3895542"/>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0" i="1">
                              <a:latin typeface="Cambria Math" panose="02040503050406030204" pitchFamily="18" charset="0"/>
                            </a:rPr>
                            <m:t> </m:t>
                          </m:r>
                          <m:r>
                            <a:rPr lang="en-US" altLang="zh-CN" sz="3200" b="0" i="1" smtClean="0">
                              <a:solidFill>
                                <a:srgbClr val="7030A0"/>
                              </a:solidFill>
                              <a:latin typeface="Cambria Math" panose="02040503050406030204" pitchFamily="18" charset="0"/>
                            </a:rPr>
                            <m:t>6</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1" i="1">
                              <a:latin typeface="Cambria Math" panose="02040503050406030204" pitchFamily="18" charset="0"/>
                            </a:rPr>
                            <m:t>𝟖</m:t>
                          </m:r>
                          <m:r>
                            <a:rPr lang="en-US" altLang="zh-CN" sz="3200" b="1" i="1" smtClean="0">
                              <a:latin typeface="Cambria Math" panose="02040503050406030204" pitchFamily="18" charset="0"/>
                            </a:rPr>
                            <m:t>𝟎</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9" name="文本框 8">
                <a:extLst>
                  <a:ext uri="{FF2B5EF4-FFF2-40B4-BE49-F238E27FC236}">
                    <a16:creationId xmlns:a16="http://schemas.microsoft.com/office/drawing/2014/main" id="{9FB01994-2150-5AD4-A2B6-576BE79A7899}"/>
                  </a:ext>
                </a:extLst>
              </p:cNvPr>
              <p:cNvSpPr txBox="1">
                <a:spLocks noRot="1" noChangeAspect="1" noMove="1" noResize="1" noEditPoints="1" noAdjustHandles="1" noChangeArrowheads="1" noChangeShapeType="1" noTextEdit="1"/>
              </p:cNvSpPr>
              <p:nvPr/>
            </p:nvSpPr>
            <p:spPr>
              <a:xfrm>
                <a:off x="1286046" y="3895542"/>
                <a:ext cx="3181010" cy="584775"/>
              </a:xfrm>
              <a:prstGeom prst="rect">
                <a:avLst/>
              </a:prstGeom>
              <a:blipFill>
                <a:blip r:embed="rId6"/>
                <a:stretch>
                  <a:fillRect r="-3218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4A24DF4-4959-B97A-B9B6-DE37C7EE7705}"/>
              </a:ext>
            </a:extLst>
          </p:cNvPr>
          <p:cNvSpPr txBox="1"/>
          <p:nvPr/>
        </p:nvSpPr>
        <p:spPr>
          <a:xfrm>
            <a:off x="1286046" y="1904786"/>
            <a:ext cx="3181010" cy="584775"/>
          </a:xfrm>
          <a:prstGeom prst="rect">
            <a:avLst/>
          </a:prstGeom>
          <a:noFill/>
        </p:spPr>
        <p:txBody>
          <a:bodyPr wrap="square">
            <a:spAutoFit/>
          </a:bodyPr>
          <a:lstStyle/>
          <a:p>
            <a:pPr algn="ctr"/>
            <a:r>
              <a:rPr lang="en-US" altLang="zh-CN" sz="3200" dirty="0">
                <a:solidFill>
                  <a:schemeClr val="tx2"/>
                </a:solidFill>
              </a:rPr>
              <a:t>Training set</a:t>
            </a:r>
            <a:endParaRPr lang="zh-CN" altLang="en-US" sz="3200" dirty="0">
              <a:solidFill>
                <a:schemeClr val="tx2"/>
              </a:solidFill>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5AD6EAE-28B2-5F55-1C23-CF4FFF3017E0}"/>
                  </a:ext>
                </a:extLst>
              </p:cNvPr>
              <p:cNvSpPr txBox="1"/>
              <p:nvPr/>
            </p:nvSpPr>
            <p:spPr>
              <a:xfrm>
                <a:off x="6134439" y="2383705"/>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1" i="1">
                              <a:latin typeface="Cambria Math" panose="02040503050406030204" pitchFamily="18" charset="0"/>
                            </a:rPr>
                            <m:t>𝟔</m:t>
                          </m:r>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b="0" i="1" smtClean="0">
                              <a:solidFill>
                                <a:srgbClr val="7030A0"/>
                              </a:solidFill>
                              <a:latin typeface="Cambria Math" panose="02040503050406030204" pitchFamily="18" charset="0"/>
                            </a:rPr>
                            <m:t>20</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11" name="文本框 10">
                <a:extLst>
                  <a:ext uri="{FF2B5EF4-FFF2-40B4-BE49-F238E27FC236}">
                    <a16:creationId xmlns:a16="http://schemas.microsoft.com/office/drawing/2014/main" id="{35AD6EAE-28B2-5F55-1C23-CF4FFF3017E0}"/>
                  </a:ext>
                </a:extLst>
              </p:cNvPr>
              <p:cNvSpPr txBox="1">
                <a:spLocks noRot="1" noChangeAspect="1" noMove="1" noResize="1" noEditPoints="1" noAdjustHandles="1" noChangeArrowheads="1" noChangeShapeType="1" noTextEdit="1"/>
              </p:cNvSpPr>
              <p:nvPr/>
            </p:nvSpPr>
            <p:spPr>
              <a:xfrm>
                <a:off x="6134439" y="2383705"/>
                <a:ext cx="3181010" cy="584775"/>
              </a:xfrm>
              <a:prstGeom prst="rect">
                <a:avLst/>
              </a:prstGeom>
              <a:blipFill>
                <a:blip r:embed="rId7"/>
                <a:stretch>
                  <a:fillRect r="-296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55B6F0D-EDAD-E956-1551-1B8110CB32BD}"/>
                  </a:ext>
                </a:extLst>
              </p:cNvPr>
              <p:cNvSpPr txBox="1"/>
              <p:nvPr/>
            </p:nvSpPr>
            <p:spPr>
              <a:xfrm>
                <a:off x="6134439" y="2753037"/>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1" i="1">
                              <a:latin typeface="Cambria Math" panose="02040503050406030204" pitchFamily="18" charset="0"/>
                            </a:rPr>
                            <m:t>𝟔𝟓</m:t>
                          </m:r>
                          <m:r>
                            <a:rPr lang="en-US" altLang="zh-CN" sz="3200" i="1">
                              <a:latin typeface="Cambria Math" panose="02040503050406030204" pitchFamily="18" charset="0"/>
                            </a:rPr>
                            <m:t>,</m:t>
                          </m:r>
                          <m:r>
                            <a:rPr lang="en-US" altLang="zh-CN" sz="3200" b="0" i="1" smtClean="0">
                              <a:solidFill>
                                <a:srgbClr val="7030A0"/>
                              </a:solidFill>
                              <a:latin typeface="Cambria Math" panose="02040503050406030204" pitchFamily="18" charset="0"/>
                            </a:rPr>
                            <m:t>3</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12" name="文本框 11">
                <a:extLst>
                  <a:ext uri="{FF2B5EF4-FFF2-40B4-BE49-F238E27FC236}">
                    <a16:creationId xmlns:a16="http://schemas.microsoft.com/office/drawing/2014/main" id="{255B6F0D-EDAD-E956-1551-1B8110CB32BD}"/>
                  </a:ext>
                </a:extLst>
              </p:cNvPr>
              <p:cNvSpPr txBox="1">
                <a:spLocks noRot="1" noChangeAspect="1" noMove="1" noResize="1" noEditPoints="1" noAdjustHandles="1" noChangeArrowheads="1" noChangeShapeType="1" noTextEdit="1"/>
              </p:cNvSpPr>
              <p:nvPr/>
            </p:nvSpPr>
            <p:spPr>
              <a:xfrm>
                <a:off x="6134439" y="2753037"/>
                <a:ext cx="3181010" cy="584775"/>
              </a:xfrm>
              <a:prstGeom prst="rect">
                <a:avLst/>
              </a:prstGeom>
              <a:blipFill>
                <a:blip r:embed="rId8"/>
                <a:stretch>
                  <a:fillRect r="-32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6B08D4A-A05D-946E-F672-FEBEBF7F1228}"/>
                  </a:ext>
                </a:extLst>
              </p:cNvPr>
              <p:cNvSpPr txBox="1"/>
              <p:nvPr/>
            </p:nvSpPr>
            <p:spPr>
              <a:xfrm>
                <a:off x="6134439" y="3122369"/>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1" i="1">
                              <a:latin typeface="Cambria Math" panose="02040503050406030204" pitchFamily="18" charset="0"/>
                            </a:rPr>
                            <m:t>𝟕𝟎</m:t>
                          </m:r>
                          <m:r>
                            <a:rPr lang="en-US" altLang="zh-CN" sz="3200" i="1">
                              <a:latin typeface="Cambria Math" panose="02040503050406030204" pitchFamily="18" charset="0"/>
                            </a:rPr>
                            <m:t>,</m:t>
                          </m:r>
                          <m:r>
                            <a:rPr lang="en-US" altLang="zh-CN" sz="3200" b="0" i="1" smtClean="0">
                              <a:solidFill>
                                <a:srgbClr val="7030A0"/>
                              </a:solidFill>
                              <a:latin typeface="Cambria Math" panose="02040503050406030204" pitchFamily="18" charset="0"/>
                            </a:rPr>
                            <m:t>4</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13" name="文本框 12">
                <a:extLst>
                  <a:ext uri="{FF2B5EF4-FFF2-40B4-BE49-F238E27FC236}">
                    <a16:creationId xmlns:a16="http://schemas.microsoft.com/office/drawing/2014/main" id="{D6B08D4A-A05D-946E-F672-FEBEBF7F1228}"/>
                  </a:ext>
                </a:extLst>
              </p:cNvPr>
              <p:cNvSpPr txBox="1">
                <a:spLocks noRot="1" noChangeAspect="1" noMove="1" noResize="1" noEditPoints="1" noAdjustHandles="1" noChangeArrowheads="1" noChangeShapeType="1" noTextEdit="1"/>
              </p:cNvSpPr>
              <p:nvPr/>
            </p:nvSpPr>
            <p:spPr>
              <a:xfrm>
                <a:off x="6134439" y="3122369"/>
                <a:ext cx="3181010" cy="584775"/>
              </a:xfrm>
              <a:prstGeom prst="rect">
                <a:avLst/>
              </a:prstGeom>
              <a:blipFill>
                <a:blip r:embed="rId9"/>
                <a:stretch>
                  <a:fillRect r="-32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93C1EF8B-0F46-764E-5105-789EEF376F00}"/>
                  </a:ext>
                </a:extLst>
              </p:cNvPr>
              <p:cNvSpPr txBox="1"/>
              <p:nvPr/>
            </p:nvSpPr>
            <p:spPr>
              <a:xfrm>
                <a:off x="6134439" y="3491701"/>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1" i="1">
                              <a:latin typeface="Cambria Math" panose="02040503050406030204" pitchFamily="18" charset="0"/>
                            </a:rPr>
                            <m:t>𝟕𝟓</m:t>
                          </m:r>
                          <m:r>
                            <a:rPr lang="en-US" altLang="zh-CN" sz="3200" i="1">
                              <a:latin typeface="Cambria Math" panose="02040503050406030204" pitchFamily="18" charset="0"/>
                            </a:rPr>
                            <m:t>,</m:t>
                          </m:r>
                          <m:r>
                            <a:rPr lang="en-US" altLang="zh-CN" sz="3200" b="0" i="1" smtClean="0">
                              <a:solidFill>
                                <a:srgbClr val="7030A0"/>
                              </a:solidFill>
                              <a:latin typeface="Cambria Math" panose="02040503050406030204" pitchFamily="18" charset="0"/>
                            </a:rPr>
                            <m:t>5</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14" name="文本框 13">
                <a:extLst>
                  <a:ext uri="{FF2B5EF4-FFF2-40B4-BE49-F238E27FC236}">
                    <a16:creationId xmlns:a16="http://schemas.microsoft.com/office/drawing/2014/main" id="{93C1EF8B-0F46-764E-5105-789EEF376F00}"/>
                  </a:ext>
                </a:extLst>
              </p:cNvPr>
              <p:cNvSpPr txBox="1">
                <a:spLocks noRot="1" noChangeAspect="1" noMove="1" noResize="1" noEditPoints="1" noAdjustHandles="1" noChangeArrowheads="1" noChangeShapeType="1" noTextEdit="1"/>
              </p:cNvSpPr>
              <p:nvPr/>
            </p:nvSpPr>
            <p:spPr>
              <a:xfrm>
                <a:off x="6134439" y="3491701"/>
                <a:ext cx="3181010" cy="584775"/>
              </a:xfrm>
              <a:prstGeom prst="rect">
                <a:avLst/>
              </a:prstGeom>
              <a:blipFill>
                <a:blip r:embed="rId10"/>
                <a:stretch>
                  <a:fillRect r="-32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0DF62B4C-B540-D913-4BFC-C9EAC61DB702}"/>
                  </a:ext>
                </a:extLst>
              </p:cNvPr>
              <p:cNvSpPr txBox="1"/>
              <p:nvPr/>
            </p:nvSpPr>
            <p:spPr>
              <a:xfrm>
                <a:off x="6134439" y="3895542"/>
                <a:ext cx="318101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43, 33, 13, </m:t>
                          </m:r>
                          <m:r>
                            <a:rPr lang="en-US" altLang="zh-CN" sz="3200" b="0" i="1" smtClean="0">
                              <a:solidFill>
                                <a:schemeClr val="tx2"/>
                              </a:solidFill>
                              <a:latin typeface="Cambria Math" panose="02040503050406030204" pitchFamily="18" charset="0"/>
                            </a:rPr>
                            <m:t>3</m:t>
                          </m:r>
                          <m:r>
                            <a:rPr lang="en-US" altLang="zh-CN" sz="3200" b="0" i="1">
                              <a:solidFill>
                                <a:schemeClr val="tx2"/>
                              </a:solidFill>
                              <a:latin typeface="Cambria Math" panose="02040503050406030204" pitchFamily="18" charset="0"/>
                            </a:rPr>
                            <m:t>,</m:t>
                          </m:r>
                          <m:r>
                            <a:rPr lang="en-US" altLang="zh-CN" sz="3200" b="1" i="1">
                              <a:latin typeface="Cambria Math" panose="02040503050406030204" pitchFamily="18" charset="0"/>
                            </a:rPr>
                            <m:t>𝟖𝟎</m:t>
                          </m:r>
                          <m:r>
                            <a:rPr lang="en-US" altLang="zh-CN" sz="3200" i="1">
                              <a:latin typeface="Cambria Math" panose="02040503050406030204" pitchFamily="18" charset="0"/>
                            </a:rPr>
                            <m:t>,</m:t>
                          </m:r>
                          <m:r>
                            <a:rPr lang="en-US" altLang="zh-CN" sz="3200" b="0" i="1" smtClean="0">
                              <a:solidFill>
                                <a:srgbClr val="7030A0"/>
                              </a:solidFill>
                              <a:latin typeface="Cambria Math" panose="02040503050406030204" pitchFamily="18" charset="0"/>
                            </a:rPr>
                            <m:t>6</m:t>
                          </m:r>
                          <m:r>
                            <a:rPr lang="en-US" altLang="zh-CN" sz="3200" b="0" i="1" smtClean="0">
                              <a:solidFill>
                                <a:srgbClr val="7030A0"/>
                              </a:solidFill>
                              <a:latin typeface="Cambria Math" panose="02040503050406030204" pitchFamily="18" charset="0"/>
                            </a:rPr>
                            <m:t>0</m:t>
                          </m:r>
                          <m:r>
                            <a:rPr lang="en-US" altLang="zh-CN" sz="3200" b="0" i="1">
                              <a:latin typeface="Cambria Math" panose="02040503050406030204" pitchFamily="18" charset="0"/>
                            </a:rPr>
                            <m:t>, </m:t>
                          </m:r>
                          <m:r>
                            <a:rPr lang="en-US" altLang="zh-CN" sz="3200" b="0" i="1" smtClean="0">
                              <a:solidFill>
                                <a:schemeClr val="tx2"/>
                              </a:solidFill>
                              <a:latin typeface="Cambria Math" panose="02040503050406030204" pitchFamily="18" charset="0"/>
                            </a:rPr>
                            <m:t>44</m:t>
                          </m:r>
                        </m:e>
                      </m:d>
                    </m:oMath>
                  </m:oMathPara>
                </a14:m>
                <a:endParaRPr lang="zh-CN" altLang="en-US" sz="3200" dirty="0"/>
              </a:p>
            </p:txBody>
          </p:sp>
        </mc:Choice>
        <mc:Fallback>
          <p:sp>
            <p:nvSpPr>
              <p:cNvPr id="15" name="文本框 14">
                <a:extLst>
                  <a:ext uri="{FF2B5EF4-FFF2-40B4-BE49-F238E27FC236}">
                    <a16:creationId xmlns:a16="http://schemas.microsoft.com/office/drawing/2014/main" id="{0DF62B4C-B540-D913-4BFC-C9EAC61DB702}"/>
                  </a:ext>
                </a:extLst>
              </p:cNvPr>
              <p:cNvSpPr txBox="1">
                <a:spLocks noRot="1" noChangeAspect="1" noMove="1" noResize="1" noEditPoints="1" noAdjustHandles="1" noChangeArrowheads="1" noChangeShapeType="1" noTextEdit="1"/>
              </p:cNvSpPr>
              <p:nvPr/>
            </p:nvSpPr>
            <p:spPr>
              <a:xfrm>
                <a:off x="6134439" y="3895542"/>
                <a:ext cx="3181010" cy="584775"/>
              </a:xfrm>
              <a:prstGeom prst="rect">
                <a:avLst/>
              </a:prstGeom>
              <a:blipFill>
                <a:blip r:embed="rId11"/>
                <a:stretch>
                  <a:fillRect r="-3237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2CBA20E-50A6-DCB1-4747-AF956D3A865B}"/>
              </a:ext>
            </a:extLst>
          </p:cNvPr>
          <p:cNvSpPr txBox="1"/>
          <p:nvPr/>
        </p:nvSpPr>
        <p:spPr>
          <a:xfrm>
            <a:off x="6134439" y="1904786"/>
            <a:ext cx="3181010" cy="584775"/>
          </a:xfrm>
          <a:prstGeom prst="rect">
            <a:avLst/>
          </a:prstGeom>
          <a:noFill/>
        </p:spPr>
        <p:txBody>
          <a:bodyPr wrap="square">
            <a:spAutoFit/>
          </a:bodyPr>
          <a:lstStyle/>
          <a:p>
            <a:pPr algn="ctr"/>
            <a:r>
              <a:rPr lang="en-US" altLang="zh-CN" sz="3200" dirty="0">
                <a:solidFill>
                  <a:schemeClr val="tx2"/>
                </a:solidFill>
              </a:rPr>
              <a:t>Test set</a:t>
            </a:r>
            <a:endParaRPr lang="zh-CN" altLang="en-US" sz="3200" dirty="0">
              <a:solidFill>
                <a:schemeClr val="tx2"/>
              </a:solidFill>
            </a:endParaRPr>
          </a:p>
        </p:txBody>
      </p:sp>
    </p:spTree>
    <p:extLst>
      <p:ext uri="{BB962C8B-B14F-4D97-AF65-F5344CB8AC3E}">
        <p14:creationId xmlns:p14="http://schemas.microsoft.com/office/powerpoint/2010/main" val="314559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CF9F0-0DB5-4DE9-7FA8-D1C55FBB8A02}"/>
              </a:ext>
            </a:extLst>
          </p:cNvPr>
          <p:cNvSpPr>
            <a:spLocks noGrp="1"/>
          </p:cNvSpPr>
          <p:nvPr>
            <p:ph type="title"/>
          </p:nvPr>
        </p:nvSpPr>
        <p:spPr/>
        <p:txBody>
          <a:bodyPr/>
          <a:lstStyle/>
          <a:p>
            <a:r>
              <a:rPr lang="en-US" altLang="zh-CN" dirty="0"/>
              <a:t>No, it is not.</a:t>
            </a:r>
            <a:endParaRPr lang="zh-CN" altLang="en-US" dirty="0"/>
          </a:p>
        </p:txBody>
      </p:sp>
      <p:sp>
        <p:nvSpPr>
          <p:cNvPr id="4" name="矩形 3">
            <a:extLst>
              <a:ext uri="{FF2B5EF4-FFF2-40B4-BE49-F238E27FC236}">
                <a16:creationId xmlns:a16="http://schemas.microsoft.com/office/drawing/2014/main" id="{98A8F882-5B89-2B1A-4C42-945F34B28FFF}"/>
              </a:ext>
            </a:extLst>
          </p:cNvPr>
          <p:cNvSpPr/>
          <p:nvPr/>
        </p:nvSpPr>
        <p:spPr>
          <a:xfrm>
            <a:off x="4580499" y="2083935"/>
            <a:ext cx="2622096" cy="276361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Model</a:t>
            </a:r>
          </a:p>
          <a:p>
            <a:pPr algn="ctr"/>
            <a:endParaRPr lang="en-US" altLang="zh-CN" dirty="0">
              <a:solidFill>
                <a:srgbClr val="FF0000"/>
              </a:solidFill>
            </a:endParaRPr>
          </a:p>
          <a:p>
            <a:pPr algn="ctr"/>
            <a:endParaRPr lang="en-US" altLang="zh-CN" dirty="0">
              <a:solidFill>
                <a:srgbClr val="FF0000"/>
              </a:solidFill>
            </a:endParaRPr>
          </a:p>
          <a:p>
            <a:pPr algn="ctr"/>
            <a:endParaRPr lang="zh-CN" altLang="en-US" dirty="0">
              <a:solidFill>
                <a:srgbClr val="FF0000"/>
              </a:solidFill>
            </a:endParaRPr>
          </a:p>
        </p:txBody>
      </p:sp>
      <p:sp>
        <p:nvSpPr>
          <p:cNvPr id="5" name="矩形 4">
            <a:extLst>
              <a:ext uri="{FF2B5EF4-FFF2-40B4-BE49-F238E27FC236}">
                <a16:creationId xmlns:a16="http://schemas.microsoft.com/office/drawing/2014/main" id="{25D7A6A7-0092-8071-EEF9-5F4D8C32DA47}"/>
              </a:ext>
            </a:extLst>
          </p:cNvPr>
          <p:cNvSpPr/>
          <p:nvPr/>
        </p:nvSpPr>
        <p:spPr>
          <a:xfrm>
            <a:off x="4690717"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矩形 5">
            <a:extLst>
              <a:ext uri="{FF2B5EF4-FFF2-40B4-BE49-F238E27FC236}">
                <a16:creationId xmlns:a16="http://schemas.microsoft.com/office/drawing/2014/main" id="{B9B3333A-4A53-612C-0F56-5EE7BC18D923}"/>
              </a:ext>
            </a:extLst>
          </p:cNvPr>
          <p:cNvSpPr/>
          <p:nvPr/>
        </p:nvSpPr>
        <p:spPr>
          <a:xfrm>
            <a:off x="4988714"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7" name="矩形 6">
            <a:extLst>
              <a:ext uri="{FF2B5EF4-FFF2-40B4-BE49-F238E27FC236}">
                <a16:creationId xmlns:a16="http://schemas.microsoft.com/office/drawing/2014/main" id="{0C7CDAE7-5D21-FB00-8BD5-9D388D8DD7F5}"/>
              </a:ext>
            </a:extLst>
          </p:cNvPr>
          <p:cNvSpPr/>
          <p:nvPr/>
        </p:nvSpPr>
        <p:spPr>
          <a:xfrm>
            <a:off x="5286711"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8" name="矩形 7">
            <a:extLst>
              <a:ext uri="{FF2B5EF4-FFF2-40B4-BE49-F238E27FC236}">
                <a16:creationId xmlns:a16="http://schemas.microsoft.com/office/drawing/2014/main" id="{0F31D6D7-AA4B-80C1-0EA1-D88C496737A0}"/>
              </a:ext>
            </a:extLst>
          </p:cNvPr>
          <p:cNvSpPr/>
          <p:nvPr/>
        </p:nvSpPr>
        <p:spPr>
          <a:xfrm>
            <a:off x="5584708"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矩形 8">
            <a:extLst>
              <a:ext uri="{FF2B5EF4-FFF2-40B4-BE49-F238E27FC236}">
                <a16:creationId xmlns:a16="http://schemas.microsoft.com/office/drawing/2014/main" id="{9D22A86C-1329-3014-BB80-627942E9CA03}"/>
              </a:ext>
            </a:extLst>
          </p:cNvPr>
          <p:cNvSpPr/>
          <p:nvPr/>
        </p:nvSpPr>
        <p:spPr>
          <a:xfrm>
            <a:off x="5882705"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sp>
        <p:nvSpPr>
          <p:cNvPr id="10" name="矩形 9">
            <a:extLst>
              <a:ext uri="{FF2B5EF4-FFF2-40B4-BE49-F238E27FC236}">
                <a16:creationId xmlns:a16="http://schemas.microsoft.com/office/drawing/2014/main" id="{87032CE6-45F9-50CB-CD93-4F9829C07E34}"/>
              </a:ext>
            </a:extLst>
          </p:cNvPr>
          <p:cNvSpPr/>
          <p:nvPr/>
        </p:nvSpPr>
        <p:spPr>
          <a:xfrm>
            <a:off x="6180702"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1" name="矩形 10">
            <a:extLst>
              <a:ext uri="{FF2B5EF4-FFF2-40B4-BE49-F238E27FC236}">
                <a16:creationId xmlns:a16="http://schemas.microsoft.com/office/drawing/2014/main" id="{E08A7CC0-D005-F72D-9A2E-DA82095A2C9E}"/>
              </a:ext>
            </a:extLst>
          </p:cNvPr>
          <p:cNvSpPr/>
          <p:nvPr/>
        </p:nvSpPr>
        <p:spPr>
          <a:xfrm>
            <a:off x="6478699"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2" name="矩形 11">
            <a:extLst>
              <a:ext uri="{FF2B5EF4-FFF2-40B4-BE49-F238E27FC236}">
                <a16:creationId xmlns:a16="http://schemas.microsoft.com/office/drawing/2014/main" id="{0DC50E6D-1608-1CCD-AA3D-BB6DF4A596E6}"/>
              </a:ext>
            </a:extLst>
          </p:cNvPr>
          <p:cNvSpPr/>
          <p:nvPr/>
        </p:nvSpPr>
        <p:spPr>
          <a:xfrm>
            <a:off x="6776696" y="5778272"/>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3" name="矩形 12">
            <a:extLst>
              <a:ext uri="{FF2B5EF4-FFF2-40B4-BE49-F238E27FC236}">
                <a16:creationId xmlns:a16="http://schemas.microsoft.com/office/drawing/2014/main" id="{3183B06D-9FF6-0738-36B2-006FEB8367C5}"/>
              </a:ext>
            </a:extLst>
          </p:cNvPr>
          <p:cNvSpPr/>
          <p:nvPr/>
        </p:nvSpPr>
        <p:spPr>
          <a:xfrm>
            <a:off x="4690717"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4" name="矩形 13">
            <a:extLst>
              <a:ext uri="{FF2B5EF4-FFF2-40B4-BE49-F238E27FC236}">
                <a16:creationId xmlns:a16="http://schemas.microsoft.com/office/drawing/2014/main" id="{92663732-F05A-97BD-180C-33C904FC4DC8}"/>
              </a:ext>
            </a:extLst>
          </p:cNvPr>
          <p:cNvSpPr/>
          <p:nvPr/>
        </p:nvSpPr>
        <p:spPr>
          <a:xfrm>
            <a:off x="4988714"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5" name="矩形 14">
            <a:extLst>
              <a:ext uri="{FF2B5EF4-FFF2-40B4-BE49-F238E27FC236}">
                <a16:creationId xmlns:a16="http://schemas.microsoft.com/office/drawing/2014/main" id="{1B59BD4F-A547-0D6D-E997-5AB4C5F6FD3C}"/>
              </a:ext>
            </a:extLst>
          </p:cNvPr>
          <p:cNvSpPr/>
          <p:nvPr/>
        </p:nvSpPr>
        <p:spPr>
          <a:xfrm>
            <a:off x="5286711"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6" name="矩形 15">
            <a:extLst>
              <a:ext uri="{FF2B5EF4-FFF2-40B4-BE49-F238E27FC236}">
                <a16:creationId xmlns:a16="http://schemas.microsoft.com/office/drawing/2014/main" id="{FD7DB2FA-18C7-D515-1101-7F87378F1D3E}"/>
              </a:ext>
            </a:extLst>
          </p:cNvPr>
          <p:cNvSpPr/>
          <p:nvPr/>
        </p:nvSpPr>
        <p:spPr>
          <a:xfrm>
            <a:off x="5584708"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734D4840-9EF2-60DF-C776-4EDA99F1397B}"/>
              </a:ext>
            </a:extLst>
          </p:cNvPr>
          <p:cNvSpPr/>
          <p:nvPr/>
        </p:nvSpPr>
        <p:spPr>
          <a:xfrm>
            <a:off x="5882705"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dirty="0"/>
          </a:p>
        </p:txBody>
      </p:sp>
      <p:sp>
        <p:nvSpPr>
          <p:cNvPr id="18" name="矩形 17">
            <a:extLst>
              <a:ext uri="{FF2B5EF4-FFF2-40B4-BE49-F238E27FC236}">
                <a16:creationId xmlns:a16="http://schemas.microsoft.com/office/drawing/2014/main" id="{2A38D159-CC40-7EC2-81F7-A8B0D49FF7A0}"/>
              </a:ext>
            </a:extLst>
          </p:cNvPr>
          <p:cNvSpPr/>
          <p:nvPr/>
        </p:nvSpPr>
        <p:spPr>
          <a:xfrm>
            <a:off x="6180702"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dirty="0"/>
          </a:p>
        </p:txBody>
      </p:sp>
      <p:sp>
        <p:nvSpPr>
          <p:cNvPr id="19" name="矩形 18">
            <a:extLst>
              <a:ext uri="{FF2B5EF4-FFF2-40B4-BE49-F238E27FC236}">
                <a16:creationId xmlns:a16="http://schemas.microsoft.com/office/drawing/2014/main" id="{002F6DDD-8C51-F111-CD40-9DCEC388D98E}"/>
              </a:ext>
            </a:extLst>
          </p:cNvPr>
          <p:cNvSpPr/>
          <p:nvPr/>
        </p:nvSpPr>
        <p:spPr>
          <a:xfrm>
            <a:off x="6478699" y="1618571"/>
            <a:ext cx="212271" cy="2204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dirty="0"/>
          </a:p>
        </p:txBody>
      </p:sp>
      <p:sp>
        <p:nvSpPr>
          <p:cNvPr id="20" name="矩形 19">
            <a:extLst>
              <a:ext uri="{FF2B5EF4-FFF2-40B4-BE49-F238E27FC236}">
                <a16:creationId xmlns:a16="http://schemas.microsoft.com/office/drawing/2014/main" id="{A4A18003-4D68-1C89-1366-3D61E5A4B274}"/>
              </a:ext>
            </a:extLst>
          </p:cNvPr>
          <p:cNvSpPr/>
          <p:nvPr/>
        </p:nvSpPr>
        <p:spPr>
          <a:xfrm>
            <a:off x="6776696" y="1618571"/>
            <a:ext cx="212271" cy="2204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cxnSp>
        <p:nvCxnSpPr>
          <p:cNvPr id="24" name="直接箭头连接符 23">
            <a:extLst>
              <a:ext uri="{FF2B5EF4-FFF2-40B4-BE49-F238E27FC236}">
                <a16:creationId xmlns:a16="http://schemas.microsoft.com/office/drawing/2014/main" id="{E8FBBAB2-5EC6-CE51-3C43-A42DDF50B716}"/>
              </a:ext>
            </a:extLst>
          </p:cNvPr>
          <p:cNvCxnSpPr>
            <a:cxnSpLocks/>
            <a:endCxn id="13" idx="2"/>
          </p:cNvCxnSpPr>
          <p:nvPr/>
        </p:nvCxnSpPr>
        <p:spPr>
          <a:xfrm flipV="1">
            <a:off x="4796853"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1521549-0785-67CC-7A4F-6E1901A6FBF9}"/>
              </a:ext>
            </a:extLst>
          </p:cNvPr>
          <p:cNvCxnSpPr/>
          <p:nvPr/>
        </p:nvCxnSpPr>
        <p:spPr>
          <a:xfrm flipV="1">
            <a:off x="5123424"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4725A81-E0A4-AFA0-9530-D8B8322F5B9F}"/>
              </a:ext>
            </a:extLst>
          </p:cNvPr>
          <p:cNvCxnSpPr/>
          <p:nvPr/>
        </p:nvCxnSpPr>
        <p:spPr>
          <a:xfrm flipV="1">
            <a:off x="5413257"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30DAE9E-B0C5-102F-74B1-C1208646E76F}"/>
              </a:ext>
            </a:extLst>
          </p:cNvPr>
          <p:cNvCxnSpPr/>
          <p:nvPr/>
        </p:nvCxnSpPr>
        <p:spPr>
          <a:xfrm flipV="1">
            <a:off x="5699007"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2156F06-0E0A-0DF0-213B-FD7AB9FFCB9C}"/>
              </a:ext>
            </a:extLst>
          </p:cNvPr>
          <p:cNvCxnSpPr/>
          <p:nvPr/>
        </p:nvCxnSpPr>
        <p:spPr>
          <a:xfrm flipV="1">
            <a:off x="6005167"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0D6212A-6216-53D1-3DF9-601A157111DC}"/>
              </a:ext>
            </a:extLst>
          </p:cNvPr>
          <p:cNvCxnSpPr/>
          <p:nvPr/>
        </p:nvCxnSpPr>
        <p:spPr>
          <a:xfrm flipV="1">
            <a:off x="6290917"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6A7BD96-F561-6183-0C63-163434F0B009}"/>
              </a:ext>
            </a:extLst>
          </p:cNvPr>
          <p:cNvCxnSpPr/>
          <p:nvPr/>
        </p:nvCxnSpPr>
        <p:spPr>
          <a:xfrm flipV="1">
            <a:off x="6592996"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42AF3E9-184E-1D03-389A-8EC20F00C6E3}"/>
              </a:ext>
            </a:extLst>
          </p:cNvPr>
          <p:cNvCxnSpPr/>
          <p:nvPr/>
        </p:nvCxnSpPr>
        <p:spPr>
          <a:xfrm flipV="1">
            <a:off x="6874664" y="1839007"/>
            <a:ext cx="0" cy="3253467"/>
          </a:xfrm>
          <a:prstGeom prst="straightConnector1">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D1178CB-5D52-30EA-CD06-B972DB53E877}"/>
              </a:ext>
            </a:extLst>
          </p:cNvPr>
          <p:cNvSpPr txBox="1"/>
          <p:nvPr/>
        </p:nvSpPr>
        <p:spPr>
          <a:xfrm>
            <a:off x="2843554" y="5688435"/>
            <a:ext cx="1632853" cy="400110"/>
          </a:xfrm>
          <a:prstGeom prst="rect">
            <a:avLst/>
          </a:prstGeom>
          <a:noFill/>
        </p:spPr>
        <p:txBody>
          <a:bodyPr wrap="square" rtlCol="0">
            <a:spAutoFit/>
          </a:bodyPr>
          <a:lstStyle/>
          <a:p>
            <a:pPr algn="ctr"/>
            <a:r>
              <a:rPr lang="en-US" altLang="zh-CN" sz="2000" dirty="0">
                <a:solidFill>
                  <a:schemeClr val="tx2"/>
                </a:solidFill>
              </a:rPr>
              <a:t>Input:</a:t>
            </a:r>
            <a:endParaRPr lang="zh-CN" altLang="en-US" sz="2000" dirty="0">
              <a:solidFill>
                <a:schemeClr val="tx2"/>
              </a:solidFill>
            </a:endParaRPr>
          </a:p>
        </p:txBody>
      </p:sp>
      <p:sp>
        <p:nvSpPr>
          <p:cNvPr id="33" name="文本框 32">
            <a:extLst>
              <a:ext uri="{FF2B5EF4-FFF2-40B4-BE49-F238E27FC236}">
                <a16:creationId xmlns:a16="http://schemas.microsoft.com/office/drawing/2014/main" id="{B2B54F03-F24F-1AC2-ACF8-9D54267ACA52}"/>
              </a:ext>
            </a:extLst>
          </p:cNvPr>
          <p:cNvSpPr txBox="1"/>
          <p:nvPr/>
        </p:nvSpPr>
        <p:spPr>
          <a:xfrm>
            <a:off x="2843554" y="1528734"/>
            <a:ext cx="1632853" cy="400110"/>
          </a:xfrm>
          <a:prstGeom prst="rect">
            <a:avLst/>
          </a:prstGeom>
          <a:noFill/>
        </p:spPr>
        <p:txBody>
          <a:bodyPr wrap="square" rtlCol="0">
            <a:spAutoFit/>
          </a:bodyPr>
          <a:lstStyle/>
          <a:p>
            <a:pPr algn="ctr"/>
            <a:r>
              <a:rPr lang="en-US" altLang="zh-CN" sz="2000" dirty="0">
                <a:solidFill>
                  <a:schemeClr val="tx2"/>
                </a:solidFill>
              </a:rPr>
              <a:t>Output:</a:t>
            </a:r>
            <a:endParaRPr lang="zh-CN" altLang="en-US" sz="2000" dirty="0">
              <a:solidFill>
                <a:schemeClr val="tx2"/>
              </a:solidFill>
            </a:endParaRPr>
          </a:p>
        </p:txBody>
      </p:sp>
      <p:sp>
        <p:nvSpPr>
          <p:cNvPr id="34" name="文本框 33">
            <a:extLst>
              <a:ext uri="{FF2B5EF4-FFF2-40B4-BE49-F238E27FC236}">
                <a16:creationId xmlns:a16="http://schemas.microsoft.com/office/drawing/2014/main" id="{B17BC80F-D8C6-57E1-AE54-3D8F6B195551}"/>
              </a:ext>
            </a:extLst>
          </p:cNvPr>
          <p:cNvSpPr txBox="1"/>
          <p:nvPr/>
        </p:nvSpPr>
        <p:spPr>
          <a:xfrm>
            <a:off x="2843554" y="2962021"/>
            <a:ext cx="1632853" cy="1015663"/>
          </a:xfrm>
          <a:prstGeom prst="rect">
            <a:avLst/>
          </a:prstGeom>
          <a:noFill/>
        </p:spPr>
        <p:txBody>
          <a:bodyPr wrap="square" rtlCol="0">
            <a:spAutoFit/>
          </a:bodyPr>
          <a:lstStyle/>
          <a:p>
            <a:pPr algn="l"/>
            <a:r>
              <a:rPr lang="en-US" altLang="zh-CN" sz="2000" dirty="0">
                <a:solidFill>
                  <a:schemeClr val="tx2"/>
                </a:solidFill>
              </a:rPr>
              <a:t>Each token outputs a token</a:t>
            </a:r>
            <a:endParaRPr lang="zh-CN" altLang="en-US" sz="2000" dirty="0">
              <a:solidFill>
                <a:schemeClr val="tx2"/>
              </a:solidFill>
            </a:endParaRPr>
          </a:p>
        </p:txBody>
      </p:sp>
      <p:sp>
        <p:nvSpPr>
          <p:cNvPr id="35" name="箭头: 下 34">
            <a:extLst>
              <a:ext uri="{FF2B5EF4-FFF2-40B4-BE49-F238E27FC236}">
                <a16:creationId xmlns:a16="http://schemas.microsoft.com/office/drawing/2014/main" id="{E4AC1A3B-6EC4-0DF2-C8D7-45ED415A98B6}"/>
              </a:ext>
            </a:extLst>
          </p:cNvPr>
          <p:cNvSpPr/>
          <p:nvPr/>
        </p:nvSpPr>
        <p:spPr>
          <a:xfrm>
            <a:off x="6793023" y="1271590"/>
            <a:ext cx="163282" cy="30613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F1564F6E-E851-082C-F71E-C89B8EC95647}"/>
              </a:ext>
            </a:extLst>
          </p:cNvPr>
          <p:cNvSpPr txBox="1"/>
          <p:nvPr/>
        </p:nvSpPr>
        <p:spPr>
          <a:xfrm>
            <a:off x="6038859" y="837440"/>
            <a:ext cx="1836962" cy="400110"/>
          </a:xfrm>
          <a:prstGeom prst="rect">
            <a:avLst/>
          </a:prstGeom>
          <a:noFill/>
        </p:spPr>
        <p:txBody>
          <a:bodyPr wrap="square" rtlCol="0">
            <a:spAutoFit/>
          </a:bodyPr>
          <a:lstStyle/>
          <a:p>
            <a:pPr algn="l"/>
            <a:r>
              <a:rPr lang="en-US" altLang="zh-CN" sz="2000" dirty="0">
                <a:solidFill>
                  <a:schemeClr val="tx2"/>
                </a:solidFill>
              </a:rPr>
              <a:t>Loss only here</a:t>
            </a:r>
            <a:endParaRPr lang="zh-CN" altLang="en-US" sz="2000" dirty="0">
              <a:solidFill>
                <a:schemeClr val="tx2"/>
              </a:solidFill>
            </a:endParaRPr>
          </a:p>
        </p:txBody>
      </p:sp>
      <p:sp>
        <p:nvSpPr>
          <p:cNvPr id="39" name="矩形 38">
            <a:extLst>
              <a:ext uri="{FF2B5EF4-FFF2-40B4-BE49-F238E27FC236}">
                <a16:creationId xmlns:a16="http://schemas.microsoft.com/office/drawing/2014/main" id="{FFF02DDA-E32D-9266-4BA3-12650E09C693}"/>
              </a:ext>
            </a:extLst>
          </p:cNvPr>
          <p:cNvSpPr/>
          <p:nvPr/>
        </p:nvSpPr>
        <p:spPr>
          <a:xfrm>
            <a:off x="4690717"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E1</a:t>
            </a:r>
            <a:endParaRPr lang="zh-CN" altLang="en-US" sz="800" dirty="0"/>
          </a:p>
        </p:txBody>
      </p:sp>
      <p:sp>
        <p:nvSpPr>
          <p:cNvPr id="40" name="矩形 39">
            <a:extLst>
              <a:ext uri="{FF2B5EF4-FFF2-40B4-BE49-F238E27FC236}">
                <a16:creationId xmlns:a16="http://schemas.microsoft.com/office/drawing/2014/main" id="{B61E75DD-72BC-15EB-BB31-6697E6E028C3}"/>
              </a:ext>
            </a:extLst>
          </p:cNvPr>
          <p:cNvSpPr/>
          <p:nvPr/>
        </p:nvSpPr>
        <p:spPr>
          <a:xfrm>
            <a:off x="4988714"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E2</a:t>
            </a:r>
            <a:endParaRPr lang="zh-CN" altLang="en-US" sz="800" dirty="0"/>
          </a:p>
        </p:txBody>
      </p:sp>
      <p:sp>
        <p:nvSpPr>
          <p:cNvPr id="47" name="矩形 46">
            <a:extLst>
              <a:ext uri="{FF2B5EF4-FFF2-40B4-BE49-F238E27FC236}">
                <a16:creationId xmlns:a16="http://schemas.microsoft.com/office/drawing/2014/main" id="{F3EFC2ED-0306-7868-3F47-6CCB1D19CF61}"/>
              </a:ext>
            </a:extLst>
          </p:cNvPr>
          <p:cNvSpPr/>
          <p:nvPr/>
        </p:nvSpPr>
        <p:spPr>
          <a:xfrm>
            <a:off x="5307119"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E3</a:t>
            </a:r>
            <a:endParaRPr lang="zh-CN" altLang="en-US" sz="800" dirty="0"/>
          </a:p>
        </p:txBody>
      </p:sp>
      <p:sp>
        <p:nvSpPr>
          <p:cNvPr id="48" name="矩形 47">
            <a:extLst>
              <a:ext uri="{FF2B5EF4-FFF2-40B4-BE49-F238E27FC236}">
                <a16:creationId xmlns:a16="http://schemas.microsoft.com/office/drawing/2014/main" id="{BF17F1C4-B842-B664-8380-C50FDD00F19C}"/>
              </a:ext>
            </a:extLst>
          </p:cNvPr>
          <p:cNvSpPr/>
          <p:nvPr/>
        </p:nvSpPr>
        <p:spPr>
          <a:xfrm>
            <a:off x="5605116" y="5092473"/>
            <a:ext cx="212271" cy="22043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E4</a:t>
            </a:r>
            <a:endParaRPr lang="zh-CN" altLang="en-US" sz="800" dirty="0"/>
          </a:p>
        </p:txBody>
      </p:sp>
      <p:sp>
        <p:nvSpPr>
          <p:cNvPr id="49" name="矩形 48">
            <a:extLst>
              <a:ext uri="{FF2B5EF4-FFF2-40B4-BE49-F238E27FC236}">
                <a16:creationId xmlns:a16="http://schemas.microsoft.com/office/drawing/2014/main" id="{ADDDA09F-1E43-2704-C280-CC23A43E987F}"/>
              </a:ext>
            </a:extLst>
          </p:cNvPr>
          <p:cNvSpPr/>
          <p:nvPr/>
        </p:nvSpPr>
        <p:spPr>
          <a:xfrm>
            <a:off x="5878624" y="5092473"/>
            <a:ext cx="212271" cy="22043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E5</a:t>
            </a:r>
            <a:endParaRPr lang="zh-CN" altLang="en-US" sz="800" dirty="0"/>
          </a:p>
        </p:txBody>
      </p:sp>
      <p:sp>
        <p:nvSpPr>
          <p:cNvPr id="50" name="矩形 49">
            <a:extLst>
              <a:ext uri="{FF2B5EF4-FFF2-40B4-BE49-F238E27FC236}">
                <a16:creationId xmlns:a16="http://schemas.microsoft.com/office/drawing/2014/main" id="{88781154-4C6D-86AB-01FB-AC246C373035}"/>
              </a:ext>
            </a:extLst>
          </p:cNvPr>
          <p:cNvSpPr/>
          <p:nvPr/>
        </p:nvSpPr>
        <p:spPr>
          <a:xfrm>
            <a:off x="6176621"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E6</a:t>
            </a:r>
            <a:endParaRPr lang="zh-CN" altLang="en-US" sz="800" dirty="0"/>
          </a:p>
        </p:txBody>
      </p:sp>
      <p:sp>
        <p:nvSpPr>
          <p:cNvPr id="51" name="矩形 50">
            <a:extLst>
              <a:ext uri="{FF2B5EF4-FFF2-40B4-BE49-F238E27FC236}">
                <a16:creationId xmlns:a16="http://schemas.microsoft.com/office/drawing/2014/main" id="{52B3158A-837A-9379-5A2D-3FB5DAD5CCD6}"/>
              </a:ext>
            </a:extLst>
          </p:cNvPr>
          <p:cNvSpPr/>
          <p:nvPr/>
        </p:nvSpPr>
        <p:spPr>
          <a:xfrm>
            <a:off x="6495026"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E7</a:t>
            </a:r>
            <a:endParaRPr lang="zh-CN" altLang="en-US" sz="800" dirty="0"/>
          </a:p>
        </p:txBody>
      </p:sp>
      <p:sp>
        <p:nvSpPr>
          <p:cNvPr id="52" name="矩形 51">
            <a:extLst>
              <a:ext uri="{FF2B5EF4-FFF2-40B4-BE49-F238E27FC236}">
                <a16:creationId xmlns:a16="http://schemas.microsoft.com/office/drawing/2014/main" id="{E6A85404-58F9-5F9B-A33D-4699795E0E6C}"/>
              </a:ext>
            </a:extLst>
          </p:cNvPr>
          <p:cNvSpPr/>
          <p:nvPr/>
        </p:nvSpPr>
        <p:spPr>
          <a:xfrm>
            <a:off x="6793023" y="5092473"/>
            <a:ext cx="212271" cy="22043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E8</a:t>
            </a:r>
            <a:endParaRPr lang="zh-CN" altLang="en-US" sz="800" dirty="0"/>
          </a:p>
        </p:txBody>
      </p:sp>
      <p:sp>
        <p:nvSpPr>
          <p:cNvPr id="53" name="文本框 52">
            <a:extLst>
              <a:ext uri="{FF2B5EF4-FFF2-40B4-BE49-F238E27FC236}">
                <a16:creationId xmlns:a16="http://schemas.microsoft.com/office/drawing/2014/main" id="{BA57321C-9281-E92D-EA96-2B5012C4F419}"/>
              </a:ext>
            </a:extLst>
          </p:cNvPr>
          <p:cNvSpPr txBox="1"/>
          <p:nvPr/>
        </p:nvSpPr>
        <p:spPr>
          <a:xfrm>
            <a:off x="2843554" y="5018993"/>
            <a:ext cx="1632853" cy="400110"/>
          </a:xfrm>
          <a:prstGeom prst="rect">
            <a:avLst/>
          </a:prstGeom>
          <a:noFill/>
        </p:spPr>
        <p:txBody>
          <a:bodyPr wrap="square" rtlCol="0">
            <a:spAutoFit/>
          </a:bodyPr>
          <a:lstStyle/>
          <a:p>
            <a:pPr algn="ctr"/>
            <a:r>
              <a:rPr lang="en-US" altLang="zh-CN" sz="2000" dirty="0">
                <a:solidFill>
                  <a:schemeClr val="tx2"/>
                </a:solidFill>
              </a:rPr>
              <a:t>Embedding</a:t>
            </a:r>
            <a:endParaRPr lang="zh-CN" altLang="en-US" sz="2000" dirty="0">
              <a:solidFill>
                <a:schemeClr val="tx2"/>
              </a:solidFill>
            </a:endParaRPr>
          </a:p>
        </p:txBody>
      </p:sp>
      <p:sp>
        <p:nvSpPr>
          <p:cNvPr id="54" name="箭头: 下 53">
            <a:extLst>
              <a:ext uri="{FF2B5EF4-FFF2-40B4-BE49-F238E27FC236}">
                <a16:creationId xmlns:a16="http://schemas.microsoft.com/office/drawing/2014/main" id="{D0D17B41-0685-160D-086F-DEB5A34744A4}"/>
              </a:ext>
            </a:extLst>
          </p:cNvPr>
          <p:cNvSpPr/>
          <p:nvPr/>
        </p:nvSpPr>
        <p:spPr>
          <a:xfrm rot="10800000">
            <a:off x="4728481" y="5392522"/>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5" name="箭头: 下 54">
            <a:extLst>
              <a:ext uri="{FF2B5EF4-FFF2-40B4-BE49-F238E27FC236}">
                <a16:creationId xmlns:a16="http://schemas.microsoft.com/office/drawing/2014/main" id="{C1B87AA5-839D-4F07-4E0D-5C3EF0F66AE3}"/>
              </a:ext>
            </a:extLst>
          </p:cNvPr>
          <p:cNvSpPr/>
          <p:nvPr/>
        </p:nvSpPr>
        <p:spPr>
          <a:xfrm rot="10800000">
            <a:off x="5013208" y="5382304"/>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6" name="箭头: 下 55">
            <a:extLst>
              <a:ext uri="{FF2B5EF4-FFF2-40B4-BE49-F238E27FC236}">
                <a16:creationId xmlns:a16="http://schemas.microsoft.com/office/drawing/2014/main" id="{40A8294C-D642-4C26-348F-8D7894D25A28}"/>
              </a:ext>
            </a:extLst>
          </p:cNvPr>
          <p:cNvSpPr/>
          <p:nvPr/>
        </p:nvSpPr>
        <p:spPr>
          <a:xfrm rot="10800000">
            <a:off x="5332639" y="5398628"/>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7" name="箭头: 下 56">
            <a:extLst>
              <a:ext uri="{FF2B5EF4-FFF2-40B4-BE49-F238E27FC236}">
                <a16:creationId xmlns:a16="http://schemas.microsoft.com/office/drawing/2014/main" id="{416B3A52-4790-4BDB-A977-A9EDBA37A866}"/>
              </a:ext>
            </a:extLst>
          </p:cNvPr>
          <p:cNvSpPr/>
          <p:nvPr/>
        </p:nvSpPr>
        <p:spPr>
          <a:xfrm rot="10800000">
            <a:off x="5617366" y="5388410"/>
            <a:ext cx="163282" cy="306131"/>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8" name="箭头: 下 57">
            <a:extLst>
              <a:ext uri="{FF2B5EF4-FFF2-40B4-BE49-F238E27FC236}">
                <a16:creationId xmlns:a16="http://schemas.microsoft.com/office/drawing/2014/main" id="{42AA2EB0-7845-6791-12AD-EA6FF601AA92}"/>
              </a:ext>
            </a:extLst>
          </p:cNvPr>
          <p:cNvSpPr/>
          <p:nvPr/>
        </p:nvSpPr>
        <p:spPr>
          <a:xfrm rot="10800000">
            <a:off x="5908226" y="5392522"/>
            <a:ext cx="163282" cy="306131"/>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箭头: 下 58">
            <a:extLst>
              <a:ext uri="{FF2B5EF4-FFF2-40B4-BE49-F238E27FC236}">
                <a16:creationId xmlns:a16="http://schemas.microsoft.com/office/drawing/2014/main" id="{A35E6962-3420-12A6-9DC3-CED020F5A8D2}"/>
              </a:ext>
            </a:extLst>
          </p:cNvPr>
          <p:cNvSpPr/>
          <p:nvPr/>
        </p:nvSpPr>
        <p:spPr>
          <a:xfrm rot="10800000">
            <a:off x="6192953" y="5382304"/>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0" name="箭头: 下 59">
            <a:extLst>
              <a:ext uri="{FF2B5EF4-FFF2-40B4-BE49-F238E27FC236}">
                <a16:creationId xmlns:a16="http://schemas.microsoft.com/office/drawing/2014/main" id="{A7915C0D-BF38-22C9-080C-727B51B49AEF}"/>
              </a:ext>
            </a:extLst>
          </p:cNvPr>
          <p:cNvSpPr/>
          <p:nvPr/>
        </p:nvSpPr>
        <p:spPr>
          <a:xfrm rot="10800000">
            <a:off x="6512383" y="5392522"/>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1" name="箭头: 下 60">
            <a:extLst>
              <a:ext uri="{FF2B5EF4-FFF2-40B4-BE49-F238E27FC236}">
                <a16:creationId xmlns:a16="http://schemas.microsoft.com/office/drawing/2014/main" id="{FC24CAE5-8E9F-0515-A22F-A3CE1C9A7E59}"/>
              </a:ext>
            </a:extLst>
          </p:cNvPr>
          <p:cNvSpPr/>
          <p:nvPr/>
        </p:nvSpPr>
        <p:spPr>
          <a:xfrm rot="10800000">
            <a:off x="6797110" y="5382304"/>
            <a:ext cx="163282" cy="306131"/>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cxnSp>
        <p:nvCxnSpPr>
          <p:cNvPr id="63" name="连接符: 肘形 62">
            <a:extLst>
              <a:ext uri="{FF2B5EF4-FFF2-40B4-BE49-F238E27FC236}">
                <a16:creationId xmlns:a16="http://schemas.microsoft.com/office/drawing/2014/main" id="{C4FDC771-B269-90FD-8EA5-CD2C33BB7CE8}"/>
              </a:ext>
            </a:extLst>
          </p:cNvPr>
          <p:cNvCxnSpPr>
            <a:stCxn id="20" idx="2"/>
          </p:cNvCxnSpPr>
          <p:nvPr/>
        </p:nvCxnSpPr>
        <p:spPr>
          <a:xfrm rot="5400000">
            <a:off x="4854007" y="2990168"/>
            <a:ext cx="3179986" cy="877665"/>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305040FD-727D-BBEE-BF02-D87DA4200736}"/>
              </a:ext>
            </a:extLst>
          </p:cNvPr>
          <p:cNvCxnSpPr>
            <a:stCxn id="20" idx="2"/>
          </p:cNvCxnSpPr>
          <p:nvPr/>
        </p:nvCxnSpPr>
        <p:spPr>
          <a:xfrm rot="5400000">
            <a:off x="4700927" y="2837088"/>
            <a:ext cx="3179986" cy="1183825"/>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14B37E90-7362-F22D-2F1E-2F75FCA29369}"/>
              </a:ext>
            </a:extLst>
          </p:cNvPr>
          <p:cNvSpPr txBox="1"/>
          <p:nvPr/>
        </p:nvSpPr>
        <p:spPr>
          <a:xfrm>
            <a:off x="8172459" y="2613392"/>
            <a:ext cx="1836962" cy="1631216"/>
          </a:xfrm>
          <a:prstGeom prst="rect">
            <a:avLst/>
          </a:prstGeom>
          <a:noFill/>
        </p:spPr>
        <p:txBody>
          <a:bodyPr wrap="square" rtlCol="0">
            <a:spAutoFit/>
          </a:bodyPr>
          <a:lstStyle/>
          <a:p>
            <a:pPr algn="l"/>
            <a:r>
              <a:rPr lang="en-US" altLang="zh-CN" sz="2000" dirty="0">
                <a:solidFill>
                  <a:schemeClr val="tx2"/>
                </a:solidFill>
              </a:rPr>
              <a:t>Only this information flow needs to be changed during BP</a:t>
            </a:r>
            <a:endParaRPr lang="zh-CN" altLang="en-US" sz="2000" dirty="0">
              <a:solidFill>
                <a:schemeClr val="tx2"/>
              </a:solidFill>
            </a:endParaRPr>
          </a:p>
        </p:txBody>
      </p:sp>
      <p:sp>
        <p:nvSpPr>
          <p:cNvPr id="67" name="文本框 66">
            <a:extLst>
              <a:ext uri="{FF2B5EF4-FFF2-40B4-BE49-F238E27FC236}">
                <a16:creationId xmlns:a16="http://schemas.microsoft.com/office/drawing/2014/main" id="{015A068F-326F-1B02-2B3A-161A70B48DEF}"/>
              </a:ext>
            </a:extLst>
          </p:cNvPr>
          <p:cNvSpPr txBox="1"/>
          <p:nvPr/>
        </p:nvSpPr>
        <p:spPr>
          <a:xfrm>
            <a:off x="7924800" y="5168754"/>
            <a:ext cx="2297043" cy="707886"/>
          </a:xfrm>
          <a:prstGeom prst="rect">
            <a:avLst/>
          </a:prstGeom>
          <a:noFill/>
        </p:spPr>
        <p:txBody>
          <a:bodyPr wrap="square" rtlCol="0">
            <a:spAutoFit/>
          </a:bodyPr>
          <a:lstStyle/>
          <a:p>
            <a:pPr algn="l"/>
            <a:r>
              <a:rPr lang="en-US" altLang="zh-CN" sz="2000" dirty="0">
                <a:solidFill>
                  <a:schemeClr val="bg2">
                    <a:lumMod val="60000"/>
                    <a:lumOff val="40000"/>
                  </a:schemeClr>
                </a:solidFill>
              </a:rPr>
              <a:t>Blue embedding can not be learned</a:t>
            </a:r>
            <a:endParaRPr lang="zh-CN" altLang="en-US" sz="2000" dirty="0">
              <a:solidFill>
                <a:schemeClr val="bg2">
                  <a:lumMod val="60000"/>
                  <a:lumOff val="40000"/>
                </a:schemeClr>
              </a:solidFill>
            </a:endParaRPr>
          </a:p>
        </p:txBody>
      </p:sp>
    </p:spTree>
    <p:extLst>
      <p:ext uri="{BB962C8B-B14F-4D97-AF65-F5344CB8AC3E}">
        <p14:creationId xmlns:p14="http://schemas.microsoft.com/office/powerpoint/2010/main" val="329059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12" name="图片 11">
            <a:extLst>
              <a:ext uri="{FF2B5EF4-FFF2-40B4-BE49-F238E27FC236}">
                <a16:creationId xmlns:a16="http://schemas.microsoft.com/office/drawing/2014/main" id="{3CEFABBD-63DE-2548-E225-400B251F5429}"/>
              </a:ext>
            </a:extLst>
          </p:cNvPr>
          <p:cNvPicPr>
            <a:picLocks noChangeAspect="1"/>
          </p:cNvPicPr>
          <p:nvPr/>
        </p:nvPicPr>
        <p:blipFill rotWithShape="1">
          <a:blip r:embed="rId2"/>
          <a:srcRect l="-1" r="578" b="68924"/>
          <a:stretch/>
        </p:blipFill>
        <p:spPr>
          <a:xfrm>
            <a:off x="0" y="926128"/>
            <a:ext cx="12017102" cy="2790444"/>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AC733AE0-BAAC-E453-8435-847F5F179AC2}"/>
                  </a:ext>
                </a:extLst>
              </p:cNvPr>
              <p:cNvSpPr txBox="1"/>
              <p:nvPr/>
            </p:nvSpPr>
            <p:spPr>
              <a:xfrm>
                <a:off x="1175610" y="3880722"/>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i="1">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m:t>
                          </m:r>
                          <m:r>
                            <a:rPr lang="en-US" altLang="zh-CN" sz="3200" i="1">
                              <a:latin typeface="Cambria Math" panose="02040503050406030204" pitchFamily="18" charset="0"/>
                            </a:rPr>
                            <m:t>5</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3" name="文本框 2">
                <a:extLst>
                  <a:ext uri="{FF2B5EF4-FFF2-40B4-BE49-F238E27FC236}">
                    <a16:creationId xmlns:a16="http://schemas.microsoft.com/office/drawing/2014/main" id="{AC733AE0-BAAC-E453-8435-847F5F179AC2}"/>
                  </a:ext>
                </a:extLst>
              </p:cNvPr>
              <p:cNvSpPr txBox="1">
                <a:spLocks noRot="1" noChangeAspect="1" noMove="1" noResize="1" noEditPoints="1" noAdjustHandles="1" noChangeArrowheads="1" noChangeShapeType="1" noTextEdit="1"/>
              </p:cNvSpPr>
              <p:nvPr/>
            </p:nvSpPr>
            <p:spPr>
              <a:xfrm>
                <a:off x="1175610" y="3880722"/>
                <a:ext cx="542839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000F7EBE-F473-FD0E-4411-9F7BBA5F8133}"/>
                  </a:ext>
                </a:extLst>
              </p:cNvPr>
              <p:cNvSpPr txBox="1"/>
              <p:nvPr/>
            </p:nvSpPr>
            <p:spPr>
              <a:xfrm>
                <a:off x="1175610" y="5773523"/>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b="0" i="1" smtClean="0">
                              <a:solidFill>
                                <a:schemeClr val="bg2">
                                  <a:lumMod val="60000"/>
                                  <a:lumOff val="40000"/>
                                </a:schemeClr>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28</m:t>
                          </m:r>
                          <m:r>
                            <a:rPr lang="en-US" altLang="zh-CN" sz="3200" b="0" i="1" smtClean="0">
                              <a:solidFill>
                                <a:schemeClr val="tx2"/>
                              </a:solidFill>
                              <a:latin typeface="Cambria Math" panose="02040503050406030204" pitchFamily="18" charset="0"/>
                            </a:rPr>
                            <m:t>,</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4" name="文本框 3">
                <a:extLst>
                  <a:ext uri="{FF2B5EF4-FFF2-40B4-BE49-F238E27FC236}">
                    <a16:creationId xmlns:a16="http://schemas.microsoft.com/office/drawing/2014/main" id="{000F7EBE-F473-FD0E-4411-9F7BBA5F8133}"/>
                  </a:ext>
                </a:extLst>
              </p:cNvPr>
              <p:cNvSpPr txBox="1">
                <a:spLocks noRot="1" noChangeAspect="1" noMove="1" noResize="1" noEditPoints="1" noAdjustHandles="1" noChangeArrowheads="1" noChangeShapeType="1" noTextEdit="1"/>
              </p:cNvSpPr>
              <p:nvPr/>
            </p:nvSpPr>
            <p:spPr>
              <a:xfrm>
                <a:off x="1175610" y="5773523"/>
                <a:ext cx="5428390"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20C13FB8-8D70-3416-2470-163577F2954D}"/>
                  </a:ext>
                </a:extLst>
              </p:cNvPr>
              <p:cNvSpPr txBox="1"/>
              <p:nvPr/>
            </p:nvSpPr>
            <p:spPr>
              <a:xfrm>
                <a:off x="6666427" y="3880721"/>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5,8</m:t>
                          </m:r>
                        </m:e>
                      </m:d>
                      <m:r>
                        <a:rPr lang="en-US" altLang="zh-CN" sz="3200" b="0" i="1" smtClean="0">
                          <a:solidFill>
                            <a:schemeClr val="tx2"/>
                          </a:solidFill>
                          <a:latin typeface="Cambria Math" panose="02040503050406030204" pitchFamily="18" charset="0"/>
                        </a:rPr>
                        <m:t>=1≠6−2=4</m:t>
                      </m:r>
                    </m:oMath>
                  </m:oMathPara>
                </a14:m>
                <a:endParaRPr lang="zh-CN" altLang="en-US" sz="3200" dirty="0">
                  <a:solidFill>
                    <a:schemeClr val="tx2"/>
                  </a:solidFill>
                </a:endParaRPr>
              </a:p>
            </p:txBody>
          </p:sp>
        </mc:Choice>
        <mc:Fallback>
          <p:sp>
            <p:nvSpPr>
              <p:cNvPr id="5" name="文本框 4">
                <a:extLst>
                  <a:ext uri="{FF2B5EF4-FFF2-40B4-BE49-F238E27FC236}">
                    <a16:creationId xmlns:a16="http://schemas.microsoft.com/office/drawing/2014/main" id="{20C13FB8-8D70-3416-2470-163577F2954D}"/>
                  </a:ext>
                </a:extLst>
              </p:cNvPr>
              <p:cNvSpPr txBox="1">
                <a:spLocks noRot="1" noChangeAspect="1" noMove="1" noResize="1" noEditPoints="1" noAdjustHandles="1" noChangeArrowheads="1" noChangeShapeType="1" noTextEdit="1"/>
              </p:cNvSpPr>
              <p:nvPr/>
            </p:nvSpPr>
            <p:spPr>
              <a:xfrm>
                <a:off x="6666427" y="3880721"/>
                <a:ext cx="5428390"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0850C1E-37F5-09C6-DC9C-9E54FA170E42}"/>
                  </a:ext>
                </a:extLst>
              </p:cNvPr>
              <p:cNvSpPr txBox="1"/>
              <p:nvPr/>
            </p:nvSpPr>
            <p:spPr>
              <a:xfrm>
                <a:off x="6666427" y="5773523"/>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8,8</m:t>
                          </m:r>
                        </m:e>
                      </m:d>
                      <m:r>
                        <a:rPr lang="en-US" altLang="zh-CN" sz="3200" b="0" i="1" smtClean="0">
                          <a:solidFill>
                            <a:schemeClr val="tx2"/>
                          </a:solidFill>
                          <a:latin typeface="Cambria Math" panose="02040503050406030204" pitchFamily="18" charset="0"/>
                        </a:rPr>
                        <m:t>=4=6−2=4</m:t>
                      </m:r>
                    </m:oMath>
                  </m:oMathPara>
                </a14:m>
                <a:endParaRPr lang="zh-CN" altLang="en-US" sz="3200" dirty="0">
                  <a:solidFill>
                    <a:schemeClr val="tx2"/>
                  </a:solidFill>
                </a:endParaRPr>
              </a:p>
            </p:txBody>
          </p:sp>
        </mc:Choice>
        <mc:Fallback>
          <p:sp>
            <p:nvSpPr>
              <p:cNvPr id="6" name="文本框 5">
                <a:extLst>
                  <a:ext uri="{FF2B5EF4-FFF2-40B4-BE49-F238E27FC236}">
                    <a16:creationId xmlns:a16="http://schemas.microsoft.com/office/drawing/2014/main" id="{D0850C1E-37F5-09C6-DC9C-9E54FA170E42}"/>
                  </a:ext>
                </a:extLst>
              </p:cNvPr>
              <p:cNvSpPr txBox="1">
                <a:spLocks noRot="1" noChangeAspect="1" noMove="1" noResize="1" noEditPoints="1" noAdjustHandles="1" noChangeArrowheads="1" noChangeShapeType="1" noTextEdit="1"/>
              </p:cNvSpPr>
              <p:nvPr/>
            </p:nvSpPr>
            <p:spPr>
              <a:xfrm>
                <a:off x="6666427" y="5773523"/>
                <a:ext cx="5428390" cy="584775"/>
              </a:xfrm>
              <a:prstGeom prst="rect">
                <a:avLst/>
              </a:prstGeom>
              <a:blipFill>
                <a:blip r:embed="rId6"/>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EAE098C-108B-05EC-48B8-970ED7C4F0D5}"/>
              </a:ext>
            </a:extLst>
          </p:cNvPr>
          <p:cNvSpPr txBox="1"/>
          <p:nvPr/>
        </p:nvSpPr>
        <p:spPr>
          <a:xfrm>
            <a:off x="0" y="3901367"/>
            <a:ext cx="1387981" cy="584775"/>
          </a:xfrm>
          <a:prstGeom prst="rect">
            <a:avLst/>
          </a:prstGeom>
          <a:noFill/>
        </p:spPr>
        <p:txBody>
          <a:bodyPr wrap="square">
            <a:spAutoFit/>
          </a:bodyPr>
          <a:lstStyle/>
          <a:p>
            <a:pPr/>
            <a:r>
              <a:rPr lang="en-US" altLang="zh-CN" sz="3200" dirty="0">
                <a:solidFill>
                  <a:schemeClr val="tx2"/>
                </a:solidFill>
              </a:rPr>
              <a:t>Train</a:t>
            </a:r>
            <a:endParaRPr lang="zh-CN" altLang="en-US" sz="3200" dirty="0">
              <a:solidFill>
                <a:schemeClr val="tx2"/>
              </a:solidFill>
            </a:endParaRPr>
          </a:p>
        </p:txBody>
      </p:sp>
      <p:sp>
        <p:nvSpPr>
          <p:cNvPr id="8" name="文本框 7">
            <a:extLst>
              <a:ext uri="{FF2B5EF4-FFF2-40B4-BE49-F238E27FC236}">
                <a16:creationId xmlns:a16="http://schemas.microsoft.com/office/drawing/2014/main" id="{A921C036-58D8-B551-1AFC-34EB3F224B33}"/>
              </a:ext>
            </a:extLst>
          </p:cNvPr>
          <p:cNvSpPr txBox="1"/>
          <p:nvPr/>
        </p:nvSpPr>
        <p:spPr>
          <a:xfrm>
            <a:off x="0" y="5091563"/>
            <a:ext cx="1387981" cy="584775"/>
          </a:xfrm>
          <a:prstGeom prst="rect">
            <a:avLst/>
          </a:prstGeom>
          <a:noFill/>
        </p:spPr>
        <p:txBody>
          <a:bodyPr wrap="square">
            <a:spAutoFit/>
          </a:bodyPr>
          <a:lstStyle/>
          <a:p>
            <a:pPr/>
            <a:r>
              <a:rPr lang="en-US" altLang="zh-CN" sz="3200" dirty="0">
                <a:solidFill>
                  <a:schemeClr val="tx2"/>
                </a:solidFill>
              </a:rPr>
              <a:t>Test</a:t>
            </a:r>
            <a:endParaRPr lang="zh-CN" altLang="en-US" sz="3200" dirty="0">
              <a:solidFill>
                <a:schemeClr val="tx2"/>
              </a:solidFill>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523069C-B95E-08C0-3177-94B246872169}"/>
                  </a:ext>
                </a:extLst>
              </p:cNvPr>
              <p:cNvSpPr txBox="1"/>
              <p:nvPr/>
            </p:nvSpPr>
            <p:spPr>
              <a:xfrm>
                <a:off x="1175610" y="5091565"/>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i="1">
                              <a:solidFill>
                                <a:schemeClr val="tx2"/>
                              </a:solidFill>
                              <a:latin typeface="Cambria Math" panose="02040503050406030204" pitchFamily="18" charset="0"/>
                            </a:rPr>
                            <m:t>43, </m:t>
                          </m:r>
                          <m:r>
                            <a:rPr lang="en-US" altLang="zh-CN" sz="3200" i="1" smtClean="0">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m:t>
                          </m:r>
                          <m:r>
                            <a:rPr lang="en-US" altLang="zh-CN" sz="3200" b="0" i="1" smtClean="0">
                              <a:latin typeface="Cambria Math" panose="02040503050406030204" pitchFamily="18" charset="0"/>
                            </a:rPr>
                            <m:t>5, </m:t>
                          </m:r>
                          <m:r>
                            <a:rPr lang="en-US" altLang="zh-CN" sz="3200" b="0" i="1" smtClean="0">
                              <a:solidFill>
                                <a:schemeClr val="tx2"/>
                              </a:solidFill>
                              <a:latin typeface="Cambria Math" panose="02040503050406030204" pitchFamily="18" charset="0"/>
                            </a:rPr>
                            <m:t>33, 13,44</m:t>
                          </m:r>
                          <m:r>
                            <a:rPr lang="en-US" altLang="zh-CN" sz="3200" b="0" i="1" smtClean="0">
                              <a:solidFill>
                                <a:schemeClr val="tx2"/>
                              </a:solidFill>
                              <a:latin typeface="Cambria Math" panose="02040503050406030204" pitchFamily="18" charset="0"/>
                            </a:rPr>
                            <m:t>,</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9" name="文本框 8">
                <a:extLst>
                  <a:ext uri="{FF2B5EF4-FFF2-40B4-BE49-F238E27FC236}">
                    <a16:creationId xmlns:a16="http://schemas.microsoft.com/office/drawing/2014/main" id="{4523069C-B95E-08C0-3177-94B246872169}"/>
                  </a:ext>
                </a:extLst>
              </p:cNvPr>
              <p:cNvSpPr txBox="1">
                <a:spLocks noRot="1" noChangeAspect="1" noMove="1" noResize="1" noEditPoints="1" noAdjustHandles="1" noChangeArrowheads="1" noChangeShapeType="1" noTextEdit="1"/>
              </p:cNvSpPr>
              <p:nvPr/>
            </p:nvSpPr>
            <p:spPr>
              <a:xfrm>
                <a:off x="1175610" y="5091565"/>
                <a:ext cx="5428390" cy="5847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A4C84D7-ADCF-E8A7-5067-FDE151E33131}"/>
                  </a:ext>
                </a:extLst>
              </p:cNvPr>
              <p:cNvSpPr txBox="1"/>
              <p:nvPr/>
            </p:nvSpPr>
            <p:spPr>
              <a:xfrm>
                <a:off x="6666427" y="5091564"/>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5,8</m:t>
                          </m:r>
                        </m:e>
                      </m:d>
                      <m:r>
                        <a:rPr lang="en-US" altLang="zh-CN" sz="3200" b="0" i="1" smtClean="0">
                          <a:solidFill>
                            <a:schemeClr val="tx2"/>
                          </a:solidFill>
                          <a:latin typeface="Cambria Math" panose="02040503050406030204" pitchFamily="18" charset="0"/>
                        </a:rPr>
                        <m:t>=1=3−2=1</m:t>
                      </m:r>
                    </m:oMath>
                  </m:oMathPara>
                </a14:m>
                <a:endParaRPr lang="zh-CN" altLang="en-US" sz="3200" dirty="0">
                  <a:solidFill>
                    <a:schemeClr val="tx2"/>
                  </a:solidFill>
                </a:endParaRPr>
              </a:p>
            </p:txBody>
          </p:sp>
        </mc:Choice>
        <mc:Fallback>
          <p:sp>
            <p:nvSpPr>
              <p:cNvPr id="10" name="文本框 9">
                <a:extLst>
                  <a:ext uri="{FF2B5EF4-FFF2-40B4-BE49-F238E27FC236}">
                    <a16:creationId xmlns:a16="http://schemas.microsoft.com/office/drawing/2014/main" id="{4A4C84D7-ADCF-E8A7-5067-FDE151E33131}"/>
                  </a:ext>
                </a:extLst>
              </p:cNvPr>
              <p:cNvSpPr txBox="1">
                <a:spLocks noRot="1" noChangeAspect="1" noMove="1" noResize="1" noEditPoints="1" noAdjustHandles="1" noChangeArrowheads="1" noChangeShapeType="1" noTextEdit="1"/>
              </p:cNvSpPr>
              <p:nvPr/>
            </p:nvSpPr>
            <p:spPr>
              <a:xfrm>
                <a:off x="6666427" y="5091564"/>
                <a:ext cx="5428390" cy="58477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3470FA48-3E12-59A8-6614-4E3144D468D2}"/>
                  </a:ext>
                </a:extLst>
              </p:cNvPr>
              <p:cNvSpPr txBox="1"/>
              <p:nvPr/>
            </p:nvSpPr>
            <p:spPr>
              <a:xfrm>
                <a:off x="1175610" y="4496464"/>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m:t>
                          </m:r>
                          <m:r>
                            <a:rPr lang="en-US" altLang="zh-CN" sz="3200" i="1">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28</m:t>
                          </m:r>
                          <m:r>
                            <a:rPr lang="en-US" altLang="zh-CN" sz="3200" b="0" i="1" smtClean="0">
                              <a:latin typeface="Cambria Math" panose="02040503050406030204" pitchFamily="18" charset="0"/>
                            </a:rPr>
                            <m:t>, </m:t>
                          </m:r>
                          <m:r>
                            <a:rPr lang="en-US" altLang="zh-CN" sz="3200" b="0" i="1" smtClean="0">
                              <a:solidFill>
                                <a:schemeClr val="tx2"/>
                              </a:solidFill>
                              <a:latin typeface="Cambria Math" panose="02040503050406030204" pitchFamily="18" charset="0"/>
                            </a:rPr>
                            <m:t>13,44,</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13" name="文本框 12">
                <a:extLst>
                  <a:ext uri="{FF2B5EF4-FFF2-40B4-BE49-F238E27FC236}">
                    <a16:creationId xmlns:a16="http://schemas.microsoft.com/office/drawing/2014/main" id="{3470FA48-3E12-59A8-6614-4E3144D468D2}"/>
                  </a:ext>
                </a:extLst>
              </p:cNvPr>
              <p:cNvSpPr txBox="1">
                <a:spLocks noRot="1" noChangeAspect="1" noMove="1" noResize="1" noEditPoints="1" noAdjustHandles="1" noChangeArrowheads="1" noChangeShapeType="1" noTextEdit="1"/>
              </p:cNvSpPr>
              <p:nvPr/>
            </p:nvSpPr>
            <p:spPr>
              <a:xfrm>
                <a:off x="1175610" y="4496464"/>
                <a:ext cx="5428390" cy="5847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D3BF194-1B1E-F610-84F2-1B629447524F}"/>
                  </a:ext>
                </a:extLst>
              </p:cNvPr>
              <p:cNvSpPr txBox="1"/>
              <p:nvPr/>
            </p:nvSpPr>
            <p:spPr>
              <a:xfrm>
                <a:off x="6666427" y="4496464"/>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8,8</m:t>
                          </m:r>
                        </m:e>
                      </m:d>
                      <m:r>
                        <a:rPr lang="en-US" altLang="zh-CN" sz="3200" b="0" i="1" smtClean="0">
                          <a:solidFill>
                            <a:schemeClr val="tx2"/>
                          </a:solidFill>
                          <a:latin typeface="Cambria Math" panose="02040503050406030204" pitchFamily="18" charset="0"/>
                        </a:rPr>
                        <m:t>=4≠4−2=2</m:t>
                      </m:r>
                    </m:oMath>
                  </m:oMathPara>
                </a14:m>
                <a:endParaRPr lang="zh-CN" altLang="en-US" sz="3200" dirty="0">
                  <a:solidFill>
                    <a:schemeClr val="tx2"/>
                  </a:solidFill>
                </a:endParaRPr>
              </a:p>
            </p:txBody>
          </p:sp>
        </mc:Choice>
        <mc:Fallback>
          <p:sp>
            <p:nvSpPr>
              <p:cNvPr id="14" name="文本框 13">
                <a:extLst>
                  <a:ext uri="{FF2B5EF4-FFF2-40B4-BE49-F238E27FC236}">
                    <a16:creationId xmlns:a16="http://schemas.microsoft.com/office/drawing/2014/main" id="{2D3BF194-1B1E-F610-84F2-1B629447524F}"/>
                  </a:ext>
                </a:extLst>
              </p:cNvPr>
              <p:cNvSpPr txBox="1">
                <a:spLocks noRot="1" noChangeAspect="1" noMove="1" noResize="1" noEditPoints="1" noAdjustHandles="1" noChangeArrowheads="1" noChangeShapeType="1" noTextEdit="1"/>
              </p:cNvSpPr>
              <p:nvPr/>
            </p:nvSpPr>
            <p:spPr>
              <a:xfrm>
                <a:off x="6666427" y="4496464"/>
                <a:ext cx="5428390" cy="58477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328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E54D0-A666-FC38-DDE9-D73F30B942E3}"/>
              </a:ext>
            </a:extLst>
          </p:cNvPr>
          <p:cNvSpPr>
            <a:spLocks noGrp="1"/>
          </p:cNvSpPr>
          <p:nvPr>
            <p:ph type="title"/>
          </p:nvPr>
        </p:nvSpPr>
        <p:spPr/>
        <p:txBody>
          <a:bodyPr/>
          <a:lstStyle/>
          <a:p>
            <a:r>
              <a:rPr lang="en-US" altLang="zh-CN" dirty="0"/>
              <a:t>Would it just remember all pairs?</a:t>
            </a:r>
            <a:endParaRPr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D4333A3-FF69-01BD-7056-D4EB7C51C231}"/>
                  </a:ext>
                </a:extLst>
              </p:cNvPr>
              <p:cNvSpPr txBox="1"/>
              <p:nvPr/>
            </p:nvSpPr>
            <p:spPr>
              <a:xfrm>
                <a:off x="1175610" y="1844304"/>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i="1">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m:t>
                          </m:r>
                          <m:r>
                            <a:rPr lang="en-US" altLang="zh-CN" sz="3200" i="1">
                              <a:latin typeface="Cambria Math" panose="02040503050406030204" pitchFamily="18" charset="0"/>
                            </a:rPr>
                            <m:t>5</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4" name="文本框 3">
                <a:extLst>
                  <a:ext uri="{FF2B5EF4-FFF2-40B4-BE49-F238E27FC236}">
                    <a16:creationId xmlns:a16="http://schemas.microsoft.com/office/drawing/2014/main" id="{6D4333A3-FF69-01BD-7056-D4EB7C51C231}"/>
                  </a:ext>
                </a:extLst>
              </p:cNvPr>
              <p:cNvSpPr txBox="1">
                <a:spLocks noRot="1" noChangeAspect="1" noMove="1" noResize="1" noEditPoints="1" noAdjustHandles="1" noChangeArrowheads="1" noChangeShapeType="1" noTextEdit="1"/>
              </p:cNvSpPr>
              <p:nvPr/>
            </p:nvSpPr>
            <p:spPr>
              <a:xfrm>
                <a:off x="1175610" y="1844304"/>
                <a:ext cx="5428390"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F2B9146-7038-C90E-2747-FA7F044F3D0C}"/>
                  </a:ext>
                </a:extLst>
              </p:cNvPr>
              <p:cNvSpPr txBox="1"/>
              <p:nvPr/>
            </p:nvSpPr>
            <p:spPr>
              <a:xfrm>
                <a:off x="1175610" y="3737105"/>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b="0" i="1" smtClean="0">
                              <a:solidFill>
                                <a:schemeClr val="bg2">
                                  <a:lumMod val="60000"/>
                                  <a:lumOff val="40000"/>
                                </a:schemeClr>
                              </a:solidFill>
                              <a:latin typeface="Cambria Math" panose="02040503050406030204" pitchFamily="18" charset="0"/>
                            </a:rPr>
                            <m:t>3</m:t>
                          </m:r>
                          <m:r>
                            <a:rPr lang="en-US" altLang="zh-CN" sz="3200" b="0" i="1">
                              <a:solidFill>
                                <a:schemeClr val="tx2"/>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28</m:t>
                          </m:r>
                          <m:r>
                            <a:rPr lang="en-US" altLang="zh-CN" sz="3200" b="0" i="1" smtClean="0">
                              <a:solidFill>
                                <a:schemeClr val="tx2"/>
                              </a:solidFill>
                              <a:latin typeface="Cambria Math" panose="02040503050406030204" pitchFamily="18" charset="0"/>
                            </a:rPr>
                            <m:t>,</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5" name="文本框 4">
                <a:extLst>
                  <a:ext uri="{FF2B5EF4-FFF2-40B4-BE49-F238E27FC236}">
                    <a16:creationId xmlns:a16="http://schemas.microsoft.com/office/drawing/2014/main" id="{8F2B9146-7038-C90E-2747-FA7F044F3D0C}"/>
                  </a:ext>
                </a:extLst>
              </p:cNvPr>
              <p:cNvSpPr txBox="1">
                <a:spLocks noRot="1" noChangeAspect="1" noMove="1" noResize="1" noEditPoints="1" noAdjustHandles="1" noChangeArrowheads="1" noChangeShapeType="1" noTextEdit="1"/>
              </p:cNvSpPr>
              <p:nvPr/>
            </p:nvSpPr>
            <p:spPr>
              <a:xfrm>
                <a:off x="1175610" y="3737105"/>
                <a:ext cx="542839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35122FE-FC7D-4639-C336-128091493C3B}"/>
                  </a:ext>
                </a:extLst>
              </p:cNvPr>
              <p:cNvSpPr txBox="1"/>
              <p:nvPr/>
            </p:nvSpPr>
            <p:spPr>
              <a:xfrm>
                <a:off x="6666427" y="1844303"/>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5,8</m:t>
                          </m:r>
                        </m:e>
                      </m:d>
                      <m:r>
                        <a:rPr lang="en-US" altLang="zh-CN" sz="3200" b="0" i="1" smtClean="0">
                          <a:solidFill>
                            <a:schemeClr val="tx2"/>
                          </a:solidFill>
                          <a:latin typeface="Cambria Math" panose="02040503050406030204" pitchFamily="18" charset="0"/>
                        </a:rPr>
                        <m:t>=1≠6−2=4</m:t>
                      </m:r>
                    </m:oMath>
                  </m:oMathPara>
                </a14:m>
                <a:endParaRPr lang="zh-CN" altLang="en-US" sz="3200" dirty="0">
                  <a:solidFill>
                    <a:schemeClr val="tx2"/>
                  </a:solidFill>
                </a:endParaRPr>
              </a:p>
            </p:txBody>
          </p:sp>
        </mc:Choice>
        <mc:Fallback>
          <p:sp>
            <p:nvSpPr>
              <p:cNvPr id="6" name="文本框 5">
                <a:extLst>
                  <a:ext uri="{FF2B5EF4-FFF2-40B4-BE49-F238E27FC236}">
                    <a16:creationId xmlns:a16="http://schemas.microsoft.com/office/drawing/2014/main" id="{A35122FE-FC7D-4639-C336-128091493C3B}"/>
                  </a:ext>
                </a:extLst>
              </p:cNvPr>
              <p:cNvSpPr txBox="1">
                <a:spLocks noRot="1" noChangeAspect="1" noMove="1" noResize="1" noEditPoints="1" noAdjustHandles="1" noChangeArrowheads="1" noChangeShapeType="1" noTextEdit="1"/>
              </p:cNvSpPr>
              <p:nvPr/>
            </p:nvSpPr>
            <p:spPr>
              <a:xfrm>
                <a:off x="6666427" y="1844303"/>
                <a:ext cx="5428390"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7967BCEE-C46A-F885-C83A-3CC2A53ABB6E}"/>
                  </a:ext>
                </a:extLst>
              </p:cNvPr>
              <p:cNvSpPr txBox="1"/>
              <p:nvPr/>
            </p:nvSpPr>
            <p:spPr>
              <a:xfrm>
                <a:off x="6666427" y="3737105"/>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8,8</m:t>
                          </m:r>
                        </m:e>
                      </m:d>
                      <m:r>
                        <a:rPr lang="en-US" altLang="zh-CN" sz="3200" b="0" i="1" smtClean="0">
                          <a:solidFill>
                            <a:schemeClr val="tx2"/>
                          </a:solidFill>
                          <a:latin typeface="Cambria Math" panose="02040503050406030204" pitchFamily="18" charset="0"/>
                        </a:rPr>
                        <m:t>=4=6−2=4</m:t>
                      </m:r>
                    </m:oMath>
                  </m:oMathPara>
                </a14:m>
                <a:endParaRPr lang="zh-CN" altLang="en-US" sz="3200" dirty="0">
                  <a:solidFill>
                    <a:schemeClr val="tx2"/>
                  </a:solidFill>
                </a:endParaRPr>
              </a:p>
            </p:txBody>
          </p:sp>
        </mc:Choice>
        <mc:Fallback>
          <p:sp>
            <p:nvSpPr>
              <p:cNvPr id="7" name="文本框 6">
                <a:extLst>
                  <a:ext uri="{FF2B5EF4-FFF2-40B4-BE49-F238E27FC236}">
                    <a16:creationId xmlns:a16="http://schemas.microsoft.com/office/drawing/2014/main" id="{7967BCEE-C46A-F885-C83A-3CC2A53ABB6E}"/>
                  </a:ext>
                </a:extLst>
              </p:cNvPr>
              <p:cNvSpPr txBox="1">
                <a:spLocks noRot="1" noChangeAspect="1" noMove="1" noResize="1" noEditPoints="1" noAdjustHandles="1" noChangeArrowheads="1" noChangeShapeType="1" noTextEdit="1"/>
              </p:cNvSpPr>
              <p:nvPr/>
            </p:nvSpPr>
            <p:spPr>
              <a:xfrm>
                <a:off x="6666427" y="3737105"/>
                <a:ext cx="5428390" cy="584775"/>
              </a:xfrm>
              <a:prstGeom prst="rect">
                <a:avLst/>
              </a:prstGeom>
              <a:blipFill>
                <a:blip r:embed="rId5"/>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3795FA8-89C6-F42F-3226-FD6BAF18F221}"/>
              </a:ext>
            </a:extLst>
          </p:cNvPr>
          <p:cNvSpPr txBox="1"/>
          <p:nvPr/>
        </p:nvSpPr>
        <p:spPr>
          <a:xfrm>
            <a:off x="0" y="1864949"/>
            <a:ext cx="1387981" cy="584775"/>
          </a:xfrm>
          <a:prstGeom prst="rect">
            <a:avLst/>
          </a:prstGeom>
          <a:noFill/>
        </p:spPr>
        <p:txBody>
          <a:bodyPr wrap="square">
            <a:spAutoFit/>
          </a:bodyPr>
          <a:lstStyle/>
          <a:p>
            <a:pPr/>
            <a:r>
              <a:rPr lang="en-US" altLang="zh-CN" sz="3200" dirty="0">
                <a:solidFill>
                  <a:schemeClr val="tx2"/>
                </a:solidFill>
              </a:rPr>
              <a:t>Train</a:t>
            </a:r>
            <a:endParaRPr lang="zh-CN" altLang="en-US" sz="3200" dirty="0">
              <a:solidFill>
                <a:schemeClr val="tx2"/>
              </a:solidFill>
            </a:endParaRPr>
          </a:p>
        </p:txBody>
      </p:sp>
      <p:sp>
        <p:nvSpPr>
          <p:cNvPr id="9" name="文本框 8">
            <a:extLst>
              <a:ext uri="{FF2B5EF4-FFF2-40B4-BE49-F238E27FC236}">
                <a16:creationId xmlns:a16="http://schemas.microsoft.com/office/drawing/2014/main" id="{D75AB836-FC0A-D500-EE5D-F3F606248038}"/>
              </a:ext>
            </a:extLst>
          </p:cNvPr>
          <p:cNvSpPr txBox="1"/>
          <p:nvPr/>
        </p:nvSpPr>
        <p:spPr>
          <a:xfrm>
            <a:off x="0" y="3055145"/>
            <a:ext cx="1387981" cy="584775"/>
          </a:xfrm>
          <a:prstGeom prst="rect">
            <a:avLst/>
          </a:prstGeom>
          <a:noFill/>
        </p:spPr>
        <p:txBody>
          <a:bodyPr wrap="square">
            <a:spAutoFit/>
          </a:bodyPr>
          <a:lstStyle/>
          <a:p>
            <a:pPr/>
            <a:r>
              <a:rPr lang="en-US" altLang="zh-CN" sz="3200" dirty="0">
                <a:solidFill>
                  <a:schemeClr val="tx2"/>
                </a:solidFill>
              </a:rPr>
              <a:t>Test</a:t>
            </a:r>
            <a:endParaRPr lang="zh-CN" altLang="en-US" sz="3200" dirty="0">
              <a:solidFill>
                <a:schemeClr val="tx2"/>
              </a:solidFill>
            </a:endParaRP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1F128EC-4366-10CA-62B7-A6DE125C3076}"/>
                  </a:ext>
                </a:extLst>
              </p:cNvPr>
              <p:cNvSpPr txBox="1"/>
              <p:nvPr/>
            </p:nvSpPr>
            <p:spPr>
              <a:xfrm>
                <a:off x="1175610" y="3055147"/>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i="1">
                              <a:solidFill>
                                <a:schemeClr val="tx2"/>
                              </a:solidFill>
                              <a:latin typeface="Cambria Math" panose="02040503050406030204" pitchFamily="18" charset="0"/>
                            </a:rPr>
                            <m:t>43, </m:t>
                          </m:r>
                          <m:r>
                            <a:rPr lang="en-US" altLang="zh-CN" sz="3200" i="1" smtClean="0">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m:t>
                          </m:r>
                          <m:r>
                            <a:rPr lang="en-US" altLang="zh-CN" sz="3200" b="0" i="1" smtClean="0">
                              <a:latin typeface="Cambria Math" panose="02040503050406030204" pitchFamily="18" charset="0"/>
                            </a:rPr>
                            <m:t>5, </m:t>
                          </m:r>
                          <m:r>
                            <a:rPr lang="en-US" altLang="zh-CN" sz="3200" b="0" i="1" smtClean="0">
                              <a:solidFill>
                                <a:schemeClr val="tx2"/>
                              </a:solidFill>
                              <a:latin typeface="Cambria Math" panose="02040503050406030204" pitchFamily="18" charset="0"/>
                            </a:rPr>
                            <m:t>33, 13,44</m:t>
                          </m:r>
                          <m:r>
                            <a:rPr lang="en-US" altLang="zh-CN" sz="3200" b="0" i="1" smtClean="0">
                              <a:solidFill>
                                <a:schemeClr val="tx2"/>
                              </a:solidFill>
                              <a:latin typeface="Cambria Math" panose="02040503050406030204" pitchFamily="18" charset="0"/>
                            </a:rPr>
                            <m:t>,</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10" name="文本框 9">
                <a:extLst>
                  <a:ext uri="{FF2B5EF4-FFF2-40B4-BE49-F238E27FC236}">
                    <a16:creationId xmlns:a16="http://schemas.microsoft.com/office/drawing/2014/main" id="{B1F128EC-4366-10CA-62B7-A6DE125C3076}"/>
                  </a:ext>
                </a:extLst>
              </p:cNvPr>
              <p:cNvSpPr txBox="1">
                <a:spLocks noRot="1" noChangeAspect="1" noMove="1" noResize="1" noEditPoints="1" noAdjustHandles="1" noChangeArrowheads="1" noChangeShapeType="1" noTextEdit="1"/>
              </p:cNvSpPr>
              <p:nvPr/>
            </p:nvSpPr>
            <p:spPr>
              <a:xfrm>
                <a:off x="1175610" y="3055147"/>
                <a:ext cx="5428390"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E3BAEACE-4A39-3350-7E17-741F6708F7A9}"/>
                  </a:ext>
                </a:extLst>
              </p:cNvPr>
              <p:cNvSpPr txBox="1"/>
              <p:nvPr/>
            </p:nvSpPr>
            <p:spPr>
              <a:xfrm>
                <a:off x="6666427" y="3055146"/>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5,8</m:t>
                          </m:r>
                        </m:e>
                      </m:d>
                      <m:r>
                        <a:rPr lang="en-US" altLang="zh-CN" sz="3200" b="0" i="1" smtClean="0">
                          <a:solidFill>
                            <a:schemeClr val="tx2"/>
                          </a:solidFill>
                          <a:latin typeface="Cambria Math" panose="02040503050406030204" pitchFamily="18" charset="0"/>
                        </a:rPr>
                        <m:t>=1=3−2=1</m:t>
                      </m:r>
                    </m:oMath>
                  </m:oMathPara>
                </a14:m>
                <a:endParaRPr lang="zh-CN" altLang="en-US" sz="3200" dirty="0">
                  <a:solidFill>
                    <a:schemeClr val="tx2"/>
                  </a:solidFill>
                </a:endParaRPr>
              </a:p>
            </p:txBody>
          </p:sp>
        </mc:Choice>
        <mc:Fallback>
          <p:sp>
            <p:nvSpPr>
              <p:cNvPr id="11" name="文本框 10">
                <a:extLst>
                  <a:ext uri="{FF2B5EF4-FFF2-40B4-BE49-F238E27FC236}">
                    <a16:creationId xmlns:a16="http://schemas.microsoft.com/office/drawing/2014/main" id="{E3BAEACE-4A39-3350-7E17-741F6708F7A9}"/>
                  </a:ext>
                </a:extLst>
              </p:cNvPr>
              <p:cNvSpPr txBox="1">
                <a:spLocks noRot="1" noChangeAspect="1" noMove="1" noResize="1" noEditPoints="1" noAdjustHandles="1" noChangeArrowheads="1" noChangeShapeType="1" noTextEdit="1"/>
              </p:cNvSpPr>
              <p:nvPr/>
            </p:nvSpPr>
            <p:spPr>
              <a:xfrm>
                <a:off x="6666427" y="3055146"/>
                <a:ext cx="5428390" cy="5847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D4307C9-0DD8-F43D-E8D8-8AE9095DDAD0}"/>
                  </a:ext>
                </a:extLst>
              </p:cNvPr>
              <p:cNvSpPr txBox="1"/>
              <p:nvPr/>
            </p:nvSpPr>
            <p:spPr>
              <a:xfrm>
                <a:off x="1175610" y="2460046"/>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m:t>
                          </m:r>
                          <m:r>
                            <a:rPr lang="en-US" altLang="zh-CN" sz="3200" i="1">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i="1">
                              <a:latin typeface="Cambria Math" panose="02040503050406030204" pitchFamily="18" charset="0"/>
                            </a:rPr>
                            <m:t>28</m:t>
                          </m:r>
                          <m:r>
                            <a:rPr lang="en-US" altLang="zh-CN" sz="3200" b="0" i="1" smtClean="0">
                              <a:latin typeface="Cambria Math" panose="02040503050406030204" pitchFamily="18" charset="0"/>
                            </a:rPr>
                            <m:t>, </m:t>
                          </m:r>
                          <m:r>
                            <a:rPr lang="en-US" altLang="zh-CN" sz="3200" b="0" i="1" smtClean="0">
                              <a:solidFill>
                                <a:schemeClr val="tx2"/>
                              </a:solidFill>
                              <a:latin typeface="Cambria Math" panose="02040503050406030204" pitchFamily="18" charset="0"/>
                            </a:rPr>
                            <m:t>13,44,</m:t>
                          </m:r>
                          <m:r>
                            <a:rPr lang="en-US" altLang="zh-CN" sz="3200" b="0" i="1">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p>
            </p:txBody>
          </p:sp>
        </mc:Choice>
        <mc:Fallback>
          <p:sp>
            <p:nvSpPr>
              <p:cNvPr id="12" name="文本框 11">
                <a:extLst>
                  <a:ext uri="{FF2B5EF4-FFF2-40B4-BE49-F238E27FC236}">
                    <a16:creationId xmlns:a16="http://schemas.microsoft.com/office/drawing/2014/main" id="{6D4307C9-0DD8-F43D-E8D8-8AE9095DDAD0}"/>
                  </a:ext>
                </a:extLst>
              </p:cNvPr>
              <p:cNvSpPr txBox="1">
                <a:spLocks noRot="1" noChangeAspect="1" noMove="1" noResize="1" noEditPoints="1" noAdjustHandles="1" noChangeArrowheads="1" noChangeShapeType="1" noTextEdit="1"/>
              </p:cNvSpPr>
              <p:nvPr/>
            </p:nvSpPr>
            <p:spPr>
              <a:xfrm>
                <a:off x="1175610" y="2460046"/>
                <a:ext cx="5428390" cy="58477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0C574B94-C375-3A2A-6FA5-4E60F92D1AFE}"/>
                  </a:ext>
                </a:extLst>
              </p:cNvPr>
              <p:cNvSpPr txBox="1"/>
              <p:nvPr/>
            </p:nvSpPr>
            <p:spPr>
              <a:xfrm>
                <a:off x="6666427" y="2460046"/>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𝑚𝑜𝑑</m:t>
                      </m:r>
                      <m:d>
                        <m:dPr>
                          <m:ctrlPr>
                            <a:rPr lang="en-US" altLang="zh-CN" sz="3200" b="0" i="1" smtClean="0">
                              <a:solidFill>
                                <a:schemeClr val="tx2"/>
                              </a:solidFill>
                              <a:latin typeface="Cambria Math" panose="02040503050406030204" pitchFamily="18" charset="0"/>
                            </a:rPr>
                          </m:ctrlPr>
                        </m:dPr>
                        <m:e>
                          <m:r>
                            <a:rPr lang="en-US" altLang="zh-CN" sz="3200" i="1">
                              <a:solidFill>
                                <a:schemeClr val="tx2"/>
                              </a:solidFill>
                              <a:latin typeface="Cambria Math" panose="02040503050406030204" pitchFamily="18" charset="0"/>
                            </a:rPr>
                            <m:t>2</m:t>
                          </m:r>
                          <m:r>
                            <a:rPr lang="en-US" altLang="zh-CN" sz="3200" b="0" i="1" smtClean="0">
                              <a:solidFill>
                                <a:schemeClr val="tx2"/>
                              </a:solidFill>
                              <a:latin typeface="Cambria Math" panose="02040503050406030204" pitchFamily="18" charset="0"/>
                            </a:rPr>
                            <m:t>8,8</m:t>
                          </m:r>
                        </m:e>
                      </m:d>
                      <m:r>
                        <a:rPr lang="en-US" altLang="zh-CN" sz="3200" b="0" i="1" smtClean="0">
                          <a:solidFill>
                            <a:schemeClr val="tx2"/>
                          </a:solidFill>
                          <a:latin typeface="Cambria Math" panose="02040503050406030204" pitchFamily="18" charset="0"/>
                        </a:rPr>
                        <m:t>=4≠4−2=2</m:t>
                      </m:r>
                    </m:oMath>
                  </m:oMathPara>
                </a14:m>
                <a:endParaRPr lang="zh-CN" altLang="en-US" sz="3200" dirty="0">
                  <a:solidFill>
                    <a:schemeClr val="tx2"/>
                  </a:solidFill>
                </a:endParaRPr>
              </a:p>
            </p:txBody>
          </p:sp>
        </mc:Choice>
        <mc:Fallback>
          <p:sp>
            <p:nvSpPr>
              <p:cNvPr id="13" name="文本框 12">
                <a:extLst>
                  <a:ext uri="{FF2B5EF4-FFF2-40B4-BE49-F238E27FC236}">
                    <a16:creationId xmlns:a16="http://schemas.microsoft.com/office/drawing/2014/main" id="{0C574B94-C375-3A2A-6FA5-4E60F92D1AFE}"/>
                  </a:ext>
                </a:extLst>
              </p:cNvPr>
              <p:cNvSpPr txBox="1">
                <a:spLocks noRot="1" noChangeAspect="1" noMove="1" noResize="1" noEditPoints="1" noAdjustHandles="1" noChangeArrowheads="1" noChangeShapeType="1" noTextEdit="1"/>
              </p:cNvSpPr>
              <p:nvPr/>
            </p:nvSpPr>
            <p:spPr>
              <a:xfrm>
                <a:off x="6666427" y="2460046"/>
                <a:ext cx="5428390" cy="58477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860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12" name="图片 11">
            <a:extLst>
              <a:ext uri="{FF2B5EF4-FFF2-40B4-BE49-F238E27FC236}">
                <a16:creationId xmlns:a16="http://schemas.microsoft.com/office/drawing/2014/main" id="{3CEFABBD-63DE-2548-E225-400B251F5429}"/>
              </a:ext>
            </a:extLst>
          </p:cNvPr>
          <p:cNvPicPr>
            <a:picLocks noChangeAspect="1"/>
          </p:cNvPicPr>
          <p:nvPr/>
        </p:nvPicPr>
        <p:blipFill rotWithShape="1">
          <a:blip r:embed="rId2"/>
          <a:srcRect t="32632" r="10835" b="38490"/>
          <a:stretch/>
        </p:blipFill>
        <p:spPr>
          <a:xfrm>
            <a:off x="68106" y="1076318"/>
            <a:ext cx="12055788" cy="2900659"/>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F3C6150-858D-A1FC-4C11-45B7783B60E7}"/>
                  </a:ext>
                </a:extLst>
              </p:cNvPr>
              <p:cNvSpPr txBox="1"/>
              <p:nvPr/>
            </p:nvSpPr>
            <p:spPr>
              <a:xfrm>
                <a:off x="3340131" y="4435971"/>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i="1">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b="0" i="1" smtClean="0">
                              <a:latin typeface="Cambria Math" panose="02040503050406030204" pitchFamily="18" charset="0"/>
                            </a:rPr>
                            <m:t>36</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3" name="文本框 2">
                <a:extLst>
                  <a:ext uri="{FF2B5EF4-FFF2-40B4-BE49-F238E27FC236}">
                    <a16:creationId xmlns:a16="http://schemas.microsoft.com/office/drawing/2014/main" id="{EF3C6150-858D-A1FC-4C11-45B7783B60E7}"/>
                  </a:ext>
                </a:extLst>
              </p:cNvPr>
              <p:cNvSpPr txBox="1">
                <a:spLocks noRot="1" noChangeAspect="1" noMove="1" noResize="1" noEditPoints="1" noAdjustHandles="1" noChangeArrowheads="1" noChangeShapeType="1" noTextEdit="1"/>
              </p:cNvSpPr>
              <p:nvPr/>
            </p:nvSpPr>
            <p:spPr>
              <a:xfrm>
                <a:off x="3340131" y="4435971"/>
                <a:ext cx="542839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48E92B3-24FF-7391-75DF-295D82003F6B}"/>
                  </a:ext>
                </a:extLst>
              </p:cNvPr>
              <p:cNvSpPr txBox="1"/>
              <p:nvPr/>
            </p:nvSpPr>
            <p:spPr>
              <a:xfrm>
                <a:off x="3340131" y="3891527"/>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b="0" i="1" smtClean="0">
                              <a:solidFill>
                                <a:schemeClr val="bg2">
                                  <a:lumMod val="60000"/>
                                  <a:lumOff val="40000"/>
                                </a:schemeClr>
                              </a:solidFill>
                              <a:latin typeface="Cambria Math" panose="02040503050406030204" pitchFamily="18" charset="0"/>
                            </a:rPr>
                            <m:t>2</m:t>
                          </m:r>
                          <m:r>
                            <a:rPr lang="en-US" altLang="zh-CN" sz="3200" i="1">
                              <a:solidFill>
                                <a:schemeClr val="tx2"/>
                              </a:solidFill>
                              <a:latin typeface="Cambria Math" panose="02040503050406030204" pitchFamily="18" charset="0"/>
                            </a:rPr>
                            <m:t>, </m:t>
                          </m:r>
                          <m:r>
                            <a:rPr lang="en-US" altLang="zh-CN" sz="3200" b="0" i="1" smtClean="0">
                              <a:latin typeface="Cambria Math" panose="02040503050406030204" pitchFamily="18" charset="0"/>
                            </a:rPr>
                            <m:t>29</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4" name="文本框 3">
                <a:extLst>
                  <a:ext uri="{FF2B5EF4-FFF2-40B4-BE49-F238E27FC236}">
                    <a16:creationId xmlns:a16="http://schemas.microsoft.com/office/drawing/2014/main" id="{E48E92B3-24FF-7391-75DF-295D82003F6B}"/>
                  </a:ext>
                </a:extLst>
              </p:cNvPr>
              <p:cNvSpPr txBox="1">
                <a:spLocks noRot="1" noChangeAspect="1" noMove="1" noResize="1" noEditPoints="1" noAdjustHandles="1" noChangeArrowheads="1" noChangeShapeType="1" noTextEdit="1"/>
              </p:cNvSpPr>
              <p:nvPr/>
            </p:nvSpPr>
            <p:spPr>
              <a:xfrm>
                <a:off x="3340131" y="3891527"/>
                <a:ext cx="5428390" cy="584775"/>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E946FB7-5A38-B0C8-22B6-6CD6D414C90F}"/>
              </a:ext>
            </a:extLst>
          </p:cNvPr>
          <p:cNvSpPr txBox="1"/>
          <p:nvPr/>
        </p:nvSpPr>
        <p:spPr>
          <a:xfrm>
            <a:off x="485912" y="4174361"/>
            <a:ext cx="2142435" cy="523220"/>
          </a:xfrm>
          <a:prstGeom prst="rect">
            <a:avLst/>
          </a:prstGeom>
          <a:noFill/>
        </p:spPr>
        <p:txBody>
          <a:bodyPr wrap="square" rtlCol="0">
            <a:spAutoFit/>
          </a:bodyPr>
          <a:lstStyle/>
          <a:p>
            <a:pPr algn="l"/>
            <a:r>
              <a:rPr lang="en-US" altLang="zh-CN" sz="2800" b="1" dirty="0">
                <a:solidFill>
                  <a:schemeClr val="tx2"/>
                </a:solidFill>
              </a:rPr>
              <a:t>Never seen</a:t>
            </a:r>
            <a:endParaRPr lang="zh-CN" altLang="en-US" sz="2800" b="1" dirty="0">
              <a:solidFill>
                <a:schemeClr val="tx2"/>
              </a:solidFill>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875696C-A18A-FC57-5ADC-254172B93F10}"/>
                  </a:ext>
                </a:extLst>
              </p:cNvPr>
              <p:cNvSpPr txBox="1"/>
              <p:nvPr/>
            </p:nvSpPr>
            <p:spPr>
              <a:xfrm>
                <a:off x="3340131" y="5781682"/>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b="0" i="1" smtClean="0">
                              <a:solidFill>
                                <a:schemeClr val="bg2">
                                  <a:lumMod val="60000"/>
                                  <a:lumOff val="40000"/>
                                </a:schemeClr>
                              </a:solidFill>
                              <a:latin typeface="Cambria Math" panose="02040503050406030204" pitchFamily="18" charset="0"/>
                            </a:rPr>
                            <m:t>2</m:t>
                          </m:r>
                          <m:r>
                            <a:rPr lang="en-US" altLang="zh-CN" sz="3200" i="1">
                              <a:solidFill>
                                <a:schemeClr val="tx2"/>
                              </a:solidFill>
                              <a:latin typeface="Cambria Math" panose="02040503050406030204" pitchFamily="18" charset="0"/>
                            </a:rPr>
                            <m:t>, </m:t>
                          </m:r>
                          <m:r>
                            <a:rPr lang="en-US" altLang="zh-CN" sz="3200" b="0" i="1" smtClean="0">
                              <a:latin typeface="Cambria Math" panose="02040503050406030204" pitchFamily="18" charset="0"/>
                            </a:rPr>
                            <m:t>36</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6" name="文本框 5">
                <a:extLst>
                  <a:ext uri="{FF2B5EF4-FFF2-40B4-BE49-F238E27FC236}">
                    <a16:creationId xmlns:a16="http://schemas.microsoft.com/office/drawing/2014/main" id="{A875696C-A18A-FC57-5ADC-254172B93F10}"/>
                  </a:ext>
                </a:extLst>
              </p:cNvPr>
              <p:cNvSpPr txBox="1">
                <a:spLocks noRot="1" noChangeAspect="1" noMove="1" noResize="1" noEditPoints="1" noAdjustHandles="1" noChangeArrowheads="1" noChangeShapeType="1" noTextEdit="1"/>
              </p:cNvSpPr>
              <p:nvPr/>
            </p:nvSpPr>
            <p:spPr>
              <a:xfrm>
                <a:off x="3340131" y="5781682"/>
                <a:ext cx="5428390"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94DC39D-7422-C547-0177-5AB2AB0F0CD9}"/>
                  </a:ext>
                </a:extLst>
              </p:cNvPr>
              <p:cNvSpPr txBox="1"/>
              <p:nvPr/>
            </p:nvSpPr>
            <p:spPr>
              <a:xfrm>
                <a:off x="3340131" y="5237238"/>
                <a:ext cx="5428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43, 33, 13,44, </m:t>
                          </m:r>
                          <m:r>
                            <a:rPr lang="en-US" altLang="zh-CN" sz="3200" b="0" i="1" smtClean="0">
                              <a:solidFill>
                                <a:schemeClr val="bg2">
                                  <a:lumMod val="60000"/>
                                  <a:lumOff val="40000"/>
                                </a:schemeClr>
                              </a:solidFill>
                              <a:latin typeface="Cambria Math" panose="02040503050406030204" pitchFamily="18" charset="0"/>
                            </a:rPr>
                            <m:t>3</m:t>
                          </m:r>
                          <m:r>
                            <a:rPr lang="en-US" altLang="zh-CN" sz="3200" i="1">
                              <a:solidFill>
                                <a:schemeClr val="tx2"/>
                              </a:solidFill>
                              <a:latin typeface="Cambria Math" panose="02040503050406030204" pitchFamily="18" charset="0"/>
                            </a:rPr>
                            <m:t>, </m:t>
                          </m:r>
                          <m:r>
                            <a:rPr lang="en-US" altLang="zh-CN" sz="3200" b="0" i="1" smtClean="0">
                              <a:latin typeface="Cambria Math" panose="02040503050406030204" pitchFamily="18" charset="0"/>
                            </a:rPr>
                            <m:t>29</m:t>
                          </m:r>
                          <m:r>
                            <a:rPr lang="en-US" altLang="zh-CN" sz="3200" b="0" i="1" smtClean="0">
                              <a:solidFill>
                                <a:schemeClr val="tx2"/>
                              </a:solidFill>
                              <a:latin typeface="Cambria Math" panose="02040503050406030204" pitchFamily="18" charset="0"/>
                            </a:rPr>
                            <m:t>,</m:t>
                          </m:r>
                          <m:r>
                            <a:rPr lang="en-US" altLang="zh-CN" sz="3200" b="0" i="1">
                              <a:solidFill>
                                <a:schemeClr val="tx2"/>
                              </a:solidFill>
                              <a:latin typeface="Cambria Math" panose="02040503050406030204" pitchFamily="18" charset="0"/>
                            </a:rPr>
                            <m:t> </m:t>
                          </m:r>
                          <m:r>
                            <a:rPr lang="en-US" altLang="zh-CN" sz="3200" b="1" i="1" smtClean="0">
                              <a:solidFill>
                                <a:schemeClr val="tx2"/>
                              </a:solidFill>
                              <a:latin typeface="Cambria Math" panose="02040503050406030204" pitchFamily="18" charset="0"/>
                            </a:rPr>
                            <m:t>𝟔</m:t>
                          </m:r>
                          <m:r>
                            <a:rPr lang="en-US" altLang="zh-CN" sz="3200" b="0" i="1" smtClean="0">
                              <a:solidFill>
                                <a:schemeClr val="tx2"/>
                              </a:solidFill>
                              <a:latin typeface="Cambria Math" panose="02040503050406030204" pitchFamily="18" charset="0"/>
                            </a:rPr>
                            <m:t>1,77,88</m:t>
                          </m:r>
                        </m:e>
                      </m:d>
                    </m:oMath>
                  </m:oMathPara>
                </a14:m>
                <a:endParaRPr lang="zh-CN" altLang="en-US" sz="3200" dirty="0">
                  <a:solidFill>
                    <a:schemeClr val="tx2"/>
                  </a:solidFill>
                </a:endParaRPr>
              </a:p>
            </p:txBody>
          </p:sp>
        </mc:Choice>
        <mc:Fallback>
          <p:sp>
            <p:nvSpPr>
              <p:cNvPr id="7" name="文本框 6">
                <a:extLst>
                  <a:ext uri="{FF2B5EF4-FFF2-40B4-BE49-F238E27FC236}">
                    <a16:creationId xmlns:a16="http://schemas.microsoft.com/office/drawing/2014/main" id="{494DC39D-7422-C547-0177-5AB2AB0F0CD9}"/>
                  </a:ext>
                </a:extLst>
              </p:cNvPr>
              <p:cNvSpPr txBox="1">
                <a:spLocks noRot="1" noChangeAspect="1" noMove="1" noResize="1" noEditPoints="1" noAdjustHandles="1" noChangeArrowheads="1" noChangeShapeType="1" noTextEdit="1"/>
              </p:cNvSpPr>
              <p:nvPr/>
            </p:nvSpPr>
            <p:spPr>
              <a:xfrm>
                <a:off x="3340131" y="5237238"/>
                <a:ext cx="5428390" cy="584775"/>
              </a:xfrm>
              <a:prstGeom prst="rect">
                <a:avLst/>
              </a:prstGeom>
              <a:blipFill>
                <a:blip r:embed="rId6"/>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D71E75B-F76B-48CB-5BD2-D7AAB86D6162}"/>
              </a:ext>
            </a:extLst>
          </p:cNvPr>
          <p:cNvSpPr txBox="1"/>
          <p:nvPr/>
        </p:nvSpPr>
        <p:spPr>
          <a:xfrm>
            <a:off x="485912" y="5520072"/>
            <a:ext cx="2937566" cy="523220"/>
          </a:xfrm>
          <a:prstGeom prst="rect">
            <a:avLst/>
          </a:prstGeom>
          <a:noFill/>
        </p:spPr>
        <p:txBody>
          <a:bodyPr wrap="square" rtlCol="0">
            <a:spAutoFit/>
          </a:bodyPr>
          <a:lstStyle/>
          <a:p>
            <a:pPr algn="l"/>
            <a:r>
              <a:rPr lang="en-US" altLang="zh-CN" sz="2800" b="1" dirty="0">
                <a:solidFill>
                  <a:schemeClr val="tx2"/>
                </a:solidFill>
              </a:rPr>
              <a:t>Seen in training</a:t>
            </a:r>
            <a:endParaRPr lang="zh-CN" altLang="en-US" sz="2800" b="1" dirty="0">
              <a:solidFill>
                <a:schemeClr val="tx2"/>
              </a:solidFill>
            </a:endParaRPr>
          </a:p>
        </p:txBody>
      </p:sp>
    </p:spTree>
    <p:extLst>
      <p:ext uri="{BB962C8B-B14F-4D97-AF65-F5344CB8AC3E}">
        <p14:creationId xmlns:p14="http://schemas.microsoft.com/office/powerpoint/2010/main" val="230210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12" name="图片 11">
            <a:extLst>
              <a:ext uri="{FF2B5EF4-FFF2-40B4-BE49-F238E27FC236}">
                <a16:creationId xmlns:a16="http://schemas.microsoft.com/office/drawing/2014/main" id="{3CEFABBD-63DE-2548-E225-400B251F5429}"/>
              </a:ext>
            </a:extLst>
          </p:cNvPr>
          <p:cNvPicPr>
            <a:picLocks noChangeAspect="1"/>
          </p:cNvPicPr>
          <p:nvPr/>
        </p:nvPicPr>
        <p:blipFill rotWithShape="1">
          <a:blip r:embed="rId2"/>
          <a:srcRect t="63163"/>
          <a:stretch/>
        </p:blipFill>
        <p:spPr>
          <a:xfrm>
            <a:off x="0" y="1686581"/>
            <a:ext cx="11880341" cy="3251200"/>
          </a:xfrm>
          <a:prstGeom prst="rect">
            <a:avLst/>
          </a:prstGeom>
        </p:spPr>
      </p:pic>
    </p:spTree>
    <p:extLst>
      <p:ext uri="{BB962C8B-B14F-4D97-AF65-F5344CB8AC3E}">
        <p14:creationId xmlns:p14="http://schemas.microsoft.com/office/powerpoint/2010/main" val="1490103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0F0C2-C064-2DD3-8A7F-D169078E172A}"/>
              </a:ext>
            </a:extLst>
          </p:cNvPr>
          <p:cNvSpPr>
            <a:spLocks noGrp="1"/>
          </p:cNvSpPr>
          <p:nvPr>
            <p:ph type="title"/>
          </p:nvPr>
        </p:nvSpPr>
        <p:spPr/>
        <p:txBody>
          <a:bodyPr/>
          <a:lstStyle/>
          <a:p>
            <a:r>
              <a:rPr lang="en-US" altLang="zh-CN" dirty="0"/>
              <a:t>Anchor function</a:t>
            </a:r>
            <a:endParaRPr lang="zh-CN" altLang="en-US" dirty="0"/>
          </a:p>
        </p:txBody>
      </p:sp>
      <p:sp>
        <p:nvSpPr>
          <p:cNvPr id="3" name="AutoShape 2">
            <a:extLst>
              <a:ext uri="{FF2B5EF4-FFF2-40B4-BE49-F238E27FC236}">
                <a16:creationId xmlns:a16="http://schemas.microsoft.com/office/drawing/2014/main" id="{77AAC323-65C3-E649-072A-07DBFD2A6F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10B41068-5EB9-19FE-626F-A3CDE1251BEF}"/>
              </a:ext>
            </a:extLst>
          </p:cNvPr>
          <p:cNvPicPr>
            <a:picLocks noChangeAspect="1"/>
          </p:cNvPicPr>
          <p:nvPr/>
        </p:nvPicPr>
        <p:blipFill>
          <a:blip r:embed="rId2"/>
          <a:stretch>
            <a:fillRect/>
          </a:stretch>
        </p:blipFill>
        <p:spPr>
          <a:xfrm>
            <a:off x="112734" y="896141"/>
            <a:ext cx="11966532" cy="5201295"/>
          </a:xfrm>
          <a:prstGeom prst="rect">
            <a:avLst/>
          </a:prstGeom>
        </p:spPr>
      </p:pic>
    </p:spTree>
    <p:extLst>
      <p:ext uri="{BB962C8B-B14F-4D97-AF65-F5344CB8AC3E}">
        <p14:creationId xmlns:p14="http://schemas.microsoft.com/office/powerpoint/2010/main" val="104275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Study on different tasks</a:t>
            </a:r>
            <a:endParaRPr lang="zh-CN" altLang="en-US" dirty="0"/>
          </a:p>
        </p:txBody>
      </p:sp>
    </p:spTree>
    <p:extLst>
      <p:ext uri="{BB962C8B-B14F-4D97-AF65-F5344CB8AC3E}">
        <p14:creationId xmlns:p14="http://schemas.microsoft.com/office/powerpoint/2010/main" val="4212070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Identity learning task</a:t>
            </a:r>
            <a:endParaRPr lang="zh-CN" altLang="en-US" dirty="0"/>
          </a:p>
        </p:txBody>
      </p:sp>
      <p:sp>
        <p:nvSpPr>
          <p:cNvPr id="9" name="文本框 8">
            <a:extLst>
              <a:ext uri="{FF2B5EF4-FFF2-40B4-BE49-F238E27FC236}">
                <a16:creationId xmlns:a16="http://schemas.microsoft.com/office/drawing/2014/main" id="{7E1B248B-CB97-1B9B-1114-C96F6598BA0D}"/>
              </a:ext>
            </a:extLst>
          </p:cNvPr>
          <p:cNvSpPr txBox="1"/>
          <p:nvPr/>
        </p:nvSpPr>
        <p:spPr>
          <a:xfrm>
            <a:off x="8214637" y="1038205"/>
            <a:ext cx="2301461" cy="400110"/>
          </a:xfrm>
          <a:prstGeom prst="rect">
            <a:avLst/>
          </a:prstGeom>
          <a:noFill/>
        </p:spPr>
        <p:txBody>
          <a:bodyPr wrap="square">
            <a:spAutoFit/>
          </a:bodyPr>
          <a:lstStyle/>
          <a:p>
            <a:r>
              <a:rPr lang="en-US" altLang="zh-CN" sz="2000" b="0" i="0" u="none" strike="noStrike" baseline="0" dirty="0">
                <a:solidFill>
                  <a:schemeClr val="tx2"/>
                </a:solidFill>
              </a:rPr>
              <a:t>anchor set </a:t>
            </a:r>
            <a:r>
              <a:rPr lang="en-US" altLang="zh-CN" sz="2000" b="0" i="1" u="none" strike="noStrike" baseline="0" dirty="0">
                <a:solidFill>
                  <a:schemeClr val="tx2"/>
                </a:solidFill>
              </a:rPr>
              <a:t>A</a:t>
            </a:r>
            <a:endParaRPr lang="zh-CN" altLang="en-US" sz="2000" dirty="0">
              <a:solidFill>
                <a:schemeClr val="tx2"/>
              </a:solidFill>
            </a:endParaRPr>
          </a:p>
        </p:txBody>
      </p:sp>
      <p:sp>
        <p:nvSpPr>
          <p:cNvPr id="8" name="文本框 7">
            <a:extLst>
              <a:ext uri="{FF2B5EF4-FFF2-40B4-BE49-F238E27FC236}">
                <a16:creationId xmlns:a16="http://schemas.microsoft.com/office/drawing/2014/main" id="{187B2D96-BABF-DAB2-B21E-514D99F1BAC1}"/>
              </a:ext>
            </a:extLst>
          </p:cNvPr>
          <p:cNvSpPr txBox="1"/>
          <p:nvPr/>
        </p:nvSpPr>
        <p:spPr>
          <a:xfrm>
            <a:off x="575150" y="3381970"/>
            <a:ext cx="5295735" cy="369332"/>
          </a:xfrm>
          <a:prstGeom prst="rect">
            <a:avLst/>
          </a:prstGeom>
          <a:noFill/>
        </p:spPr>
        <p:txBody>
          <a:bodyPr wrap="square">
            <a:spAutoFit/>
          </a:bodyPr>
          <a:lstStyle/>
          <a:p>
            <a:r>
              <a:rPr lang="en-US" altLang="zh-CN" sz="1800" b="0" i="0" u="none" strike="noStrike" baseline="0" dirty="0">
                <a:solidFill>
                  <a:schemeClr val="tx2"/>
                </a:solidFill>
              </a:rPr>
              <a:t>4-layer, 4 heads decoder-only transformer, 5.6M</a:t>
            </a:r>
            <a:endParaRPr lang="zh-CN" altLang="en-US" dirty="0">
              <a:solidFill>
                <a:schemeClr val="tx2"/>
              </a:solidFill>
            </a:endParaRPr>
          </a:p>
        </p:txBody>
      </p:sp>
      <p:sp>
        <p:nvSpPr>
          <p:cNvPr id="12" name="文本框 11">
            <a:extLst>
              <a:ext uri="{FF2B5EF4-FFF2-40B4-BE49-F238E27FC236}">
                <a16:creationId xmlns:a16="http://schemas.microsoft.com/office/drawing/2014/main" id="{342FC338-EDBD-4AF5-EAFD-179D48F77D4E}"/>
              </a:ext>
            </a:extLst>
          </p:cNvPr>
          <p:cNvSpPr txBox="1"/>
          <p:nvPr/>
        </p:nvSpPr>
        <p:spPr>
          <a:xfrm>
            <a:off x="575150" y="3867730"/>
            <a:ext cx="2990795" cy="369332"/>
          </a:xfrm>
          <a:prstGeom prst="rect">
            <a:avLst/>
          </a:prstGeom>
          <a:noFill/>
        </p:spPr>
        <p:txBody>
          <a:bodyPr wrap="square">
            <a:spAutoFit/>
          </a:bodyPr>
          <a:lstStyle/>
          <a:p>
            <a:r>
              <a:rPr lang="en-US" altLang="zh-CN" sz="1800" b="0" i="0" u="none" strike="noStrike" baseline="0" dirty="0">
                <a:solidFill>
                  <a:schemeClr val="tx2"/>
                </a:solidFill>
              </a:rPr>
              <a:t>4-layer LSTM, 5.3M</a:t>
            </a:r>
            <a:endParaRPr lang="zh-CN" altLang="en-US" dirty="0">
              <a:solidFill>
                <a:schemeClr val="tx2"/>
              </a:solidFill>
            </a:endParaRPr>
          </a:p>
        </p:txBody>
      </p:sp>
      <p:sp>
        <p:nvSpPr>
          <p:cNvPr id="15" name="文本框 14">
            <a:extLst>
              <a:ext uri="{FF2B5EF4-FFF2-40B4-BE49-F238E27FC236}">
                <a16:creationId xmlns:a16="http://schemas.microsoft.com/office/drawing/2014/main" id="{867CB32F-FFA3-4FF0-FFFF-7A612AB101A0}"/>
              </a:ext>
            </a:extLst>
          </p:cNvPr>
          <p:cNvSpPr txBox="1"/>
          <p:nvPr/>
        </p:nvSpPr>
        <p:spPr>
          <a:xfrm>
            <a:off x="578637" y="4349678"/>
            <a:ext cx="4531628" cy="369332"/>
          </a:xfrm>
          <a:prstGeom prst="rect">
            <a:avLst/>
          </a:prstGeom>
          <a:noFill/>
        </p:spPr>
        <p:txBody>
          <a:bodyPr wrap="square">
            <a:spAutoFit/>
          </a:bodyPr>
          <a:lstStyle/>
          <a:p>
            <a:r>
              <a:rPr lang="en-US" altLang="zh-CN" sz="1800" b="0" i="0" u="none" strike="noStrike" baseline="0" dirty="0">
                <a:solidFill>
                  <a:schemeClr val="tx2"/>
                </a:solidFill>
              </a:rPr>
              <a:t>4-layer Fully-connected NN, 416M</a:t>
            </a:r>
            <a:endParaRPr lang="zh-CN" altLang="en-US" dirty="0">
              <a:solidFill>
                <a:schemeClr val="tx2"/>
              </a:solidFill>
            </a:endParaRPr>
          </a:p>
        </p:txBody>
      </p:sp>
      <p:sp>
        <p:nvSpPr>
          <p:cNvPr id="16" name="文本框 15">
            <a:extLst>
              <a:ext uri="{FF2B5EF4-FFF2-40B4-BE49-F238E27FC236}">
                <a16:creationId xmlns:a16="http://schemas.microsoft.com/office/drawing/2014/main" id="{FB1A6A09-28C0-9538-71D8-6878CC356606}"/>
              </a:ext>
            </a:extLst>
          </p:cNvPr>
          <p:cNvSpPr txBox="1"/>
          <p:nvPr/>
        </p:nvSpPr>
        <p:spPr>
          <a:xfrm>
            <a:off x="168975" y="5157304"/>
            <a:ext cx="4991652" cy="707886"/>
          </a:xfrm>
          <a:prstGeom prst="rect">
            <a:avLst/>
          </a:prstGeom>
          <a:noFill/>
        </p:spPr>
        <p:txBody>
          <a:bodyPr wrap="square" rtlCol="0">
            <a:spAutoFit/>
          </a:bodyPr>
          <a:lstStyle/>
          <a:p>
            <a:pPr algn="l"/>
            <a:r>
              <a:rPr lang="en-US" altLang="zh-CN" sz="2000" dirty="0">
                <a:solidFill>
                  <a:schemeClr val="tx2"/>
                </a:solidFill>
              </a:rPr>
              <a:t>Even this task can study the advantage of transformer over FNN</a:t>
            </a:r>
            <a:endParaRPr lang="zh-CN" altLang="en-US" sz="2000" dirty="0">
              <a:solidFill>
                <a:schemeClr val="tx2"/>
              </a:solidFill>
            </a:endParaRPr>
          </a:p>
        </p:txBody>
      </p:sp>
      <p:pic>
        <p:nvPicPr>
          <p:cNvPr id="1026" name="Picture 2">
            <a:extLst>
              <a:ext uri="{FF2B5EF4-FFF2-40B4-BE49-F238E27FC236}">
                <a16:creationId xmlns:a16="http://schemas.microsoft.com/office/drawing/2014/main" id="{6CECE4E7-6E8B-F50E-0241-5FB810FE8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15" y="2999458"/>
            <a:ext cx="4816103" cy="321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9BE5C1BC-F434-99D7-019F-EB2BB23DD011}"/>
                  </a:ext>
                </a:extLst>
              </p:cNvPr>
              <p:cNvSpPr>
                <a:spLocks noGrp="1"/>
              </p:cNvSpPr>
              <p:nvPr>
                <p:ph idx="1"/>
              </p:nvPr>
            </p:nvSpPr>
            <p:spPr>
              <a:xfrm>
                <a:off x="381242" y="1700696"/>
                <a:ext cx="11429516" cy="4614314"/>
              </a:xfrm>
            </p:spPr>
            <p:txBody>
              <a:bodyPr/>
              <a:lstStyle/>
              <a:p>
                <a:endParaRPr lang="en-US" altLang="zh-CN" sz="2000" b="0" dirty="0">
                  <a:latin typeface="+mn-lt"/>
                  <a:ea typeface="+mn-ea"/>
                </a:endParaRPr>
              </a:p>
              <a:p>
                <a:r>
                  <a:rPr lang="en-US" altLang="zh-CN" sz="2000" b="0" dirty="0">
                    <a:latin typeface="+mn-lt"/>
                    <a:ea typeface="+mn-ea"/>
                  </a:rPr>
                  <a:t>Identity learning anchor function</a:t>
                </a:r>
              </a:p>
              <a:p>
                <a:pPr lvl="1"/>
                <a:r>
                  <a:rPr lang="en-US" altLang="zh-CN" b="0" dirty="0">
                    <a:latin typeface="+mn-lt"/>
                  </a:rPr>
                  <a:t>anchor set {3};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6" name="内容占位符 2">
                <a:extLst>
                  <a:ext uri="{FF2B5EF4-FFF2-40B4-BE49-F238E27FC236}">
                    <a16:creationId xmlns:a16="http://schemas.microsoft.com/office/drawing/2014/main" id="{9BE5C1BC-F434-99D7-019F-EB2BB23DD011}"/>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4"/>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89B1CE4-B4BD-9348-EF6C-7AC3E00EC5F1}"/>
              </a:ext>
            </a:extLst>
          </p:cNvPr>
          <p:cNvPicPr>
            <a:picLocks noChangeAspect="1"/>
          </p:cNvPicPr>
          <p:nvPr/>
        </p:nvPicPr>
        <p:blipFill>
          <a:blip r:embed="rId5"/>
          <a:stretch>
            <a:fillRect/>
          </a:stretch>
        </p:blipFill>
        <p:spPr>
          <a:xfrm>
            <a:off x="799232" y="804516"/>
            <a:ext cx="3077574" cy="1334910"/>
          </a:xfrm>
          <a:prstGeom prst="rect">
            <a:avLst/>
          </a:prstGeom>
        </p:spPr>
      </p:pic>
      <p:pic>
        <p:nvPicPr>
          <p:cNvPr id="5" name="图片 4">
            <a:extLst>
              <a:ext uri="{FF2B5EF4-FFF2-40B4-BE49-F238E27FC236}">
                <a16:creationId xmlns:a16="http://schemas.microsoft.com/office/drawing/2014/main" id="{76F91E9A-43D8-3748-4BB5-309E9BD67ADF}"/>
              </a:ext>
            </a:extLst>
          </p:cNvPr>
          <p:cNvPicPr>
            <a:picLocks noChangeAspect="1"/>
          </p:cNvPicPr>
          <p:nvPr/>
        </p:nvPicPr>
        <p:blipFill>
          <a:blip r:embed="rId6"/>
          <a:stretch>
            <a:fillRect/>
          </a:stretch>
        </p:blipFill>
        <p:spPr>
          <a:xfrm>
            <a:off x="6251750" y="1471971"/>
            <a:ext cx="5521668" cy="507141"/>
          </a:xfrm>
          <a:prstGeom prst="rect">
            <a:avLst/>
          </a:prstGeom>
        </p:spPr>
      </p:pic>
    </p:spTree>
    <p:extLst>
      <p:ext uri="{BB962C8B-B14F-4D97-AF65-F5344CB8AC3E}">
        <p14:creationId xmlns:p14="http://schemas.microsoft.com/office/powerpoint/2010/main" val="36259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90D63C-9DBA-92E2-C01B-C7EF71C2BBE5}"/>
              </a:ext>
            </a:extLst>
          </p:cNvPr>
          <p:cNvSpPr>
            <a:spLocks noGrp="1"/>
          </p:cNvSpPr>
          <p:nvPr>
            <p:ph type="title"/>
          </p:nvPr>
        </p:nvSpPr>
        <p:spPr/>
        <p:txBody>
          <a:bodyPr/>
          <a:lstStyle/>
          <a:p>
            <a:r>
              <a:rPr lang="en-US" altLang="zh-CN" dirty="0"/>
              <a:t>Increasingly large size</a:t>
            </a:r>
            <a:endParaRPr lang="zh-CN" altLang="en-US" dirty="0"/>
          </a:p>
        </p:txBody>
      </p:sp>
      <p:pic>
        <p:nvPicPr>
          <p:cNvPr id="8" name="Picture 2">
            <a:extLst>
              <a:ext uri="{FF2B5EF4-FFF2-40B4-BE49-F238E27FC236}">
                <a16:creationId xmlns:a16="http://schemas.microsoft.com/office/drawing/2014/main" id="{9DFE881B-759C-8E02-FE57-CFEDC8ACC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06" y="1020641"/>
            <a:ext cx="7896294" cy="481671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9668329-9C1D-2DFD-F9A3-F4936E1264F1}"/>
              </a:ext>
            </a:extLst>
          </p:cNvPr>
          <p:cNvPicPr>
            <a:picLocks noChangeAspect="1"/>
          </p:cNvPicPr>
          <p:nvPr/>
        </p:nvPicPr>
        <p:blipFill>
          <a:blip r:embed="rId3"/>
          <a:stretch>
            <a:fillRect/>
          </a:stretch>
        </p:blipFill>
        <p:spPr>
          <a:xfrm>
            <a:off x="489400" y="1020641"/>
            <a:ext cx="3662669" cy="4576890"/>
          </a:xfrm>
          <a:prstGeom prst="rect">
            <a:avLst/>
          </a:prstGeom>
        </p:spPr>
      </p:pic>
    </p:spTree>
    <p:extLst>
      <p:ext uri="{BB962C8B-B14F-4D97-AF65-F5344CB8AC3E}">
        <p14:creationId xmlns:p14="http://schemas.microsoft.com/office/powerpoint/2010/main" val="400556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Forward-backward recitation task</a:t>
            </a:r>
            <a:endParaRPr lang="zh-CN" altLang="en-US" dirty="0"/>
          </a:p>
        </p:txBody>
      </p:sp>
      <p:sp>
        <p:nvSpPr>
          <p:cNvPr id="3" name="内容占位符 2">
            <a:extLst>
              <a:ext uri="{FF2B5EF4-FFF2-40B4-BE49-F238E27FC236}">
                <a16:creationId xmlns:a16="http://schemas.microsoft.com/office/drawing/2014/main" id="{2D10FDC3-0981-281A-EA54-4F218A4E2374}"/>
              </a:ext>
            </a:extLst>
          </p:cNvPr>
          <p:cNvSpPr>
            <a:spLocks noGrp="1"/>
          </p:cNvSpPr>
          <p:nvPr>
            <p:ph idx="1"/>
          </p:nvPr>
        </p:nvSpPr>
        <p:spPr/>
        <p:txBody>
          <a:bodyPr/>
          <a:lstStyle/>
          <a:p>
            <a:r>
              <a:rPr lang="zh-CN" altLang="en-US" dirty="0"/>
              <a:t>背古诗</a:t>
            </a:r>
            <a:endParaRPr lang="en-US" altLang="zh-CN" dirty="0"/>
          </a:p>
          <a:p>
            <a:r>
              <a:rPr lang="zh-CN" altLang="en-US" b="0" i="0" dirty="0">
                <a:effectLst/>
                <a:latin typeface="arial" panose="020B0604020202020204" pitchFamily="34" charset="0"/>
              </a:rPr>
              <a:t>春江潮水连海平</a:t>
            </a:r>
            <a:r>
              <a:rPr lang="zh-CN" altLang="en-US" b="0" i="0" dirty="0">
                <a:solidFill>
                  <a:srgbClr val="4D5156"/>
                </a:solidFill>
                <a:effectLst/>
                <a:latin typeface="arial" panose="020B0604020202020204" pitchFamily="34" charset="0"/>
              </a:rPr>
              <a:t>， </a:t>
            </a:r>
            <a:r>
              <a:rPr lang="zh-CN" altLang="en-US" b="0" i="0" u="sng" dirty="0">
                <a:solidFill>
                  <a:srgbClr val="4D5156"/>
                </a:solidFill>
                <a:effectLst/>
                <a:latin typeface="arial" panose="020B0604020202020204" pitchFamily="34" charset="0"/>
              </a:rPr>
              <a:t>                   </a:t>
            </a:r>
            <a:r>
              <a:rPr lang="zh-CN" altLang="en-US" b="0" i="0" dirty="0">
                <a:solidFill>
                  <a:srgbClr val="4D5156"/>
                </a:solidFill>
                <a:effectLst/>
                <a:latin typeface="arial" panose="020B0604020202020204" pitchFamily="34" charset="0"/>
              </a:rPr>
              <a:t>  </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张若虚</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春江花月夜</a:t>
            </a:r>
            <a:r>
              <a:rPr lang="en-US" altLang="zh-CN" b="0" i="0" dirty="0">
                <a:solidFill>
                  <a:srgbClr val="4D5156"/>
                </a:solidFill>
                <a:effectLst/>
                <a:latin typeface="arial" panose="020B0604020202020204" pitchFamily="34" charset="0"/>
              </a:rPr>
              <a:t>》</a:t>
            </a:r>
          </a:p>
          <a:p>
            <a:r>
              <a:rPr lang="zh-CN" altLang="en-US" b="0" u="sng" dirty="0">
                <a:solidFill>
                  <a:srgbClr val="4D5156"/>
                </a:solidFill>
                <a:latin typeface="arial" panose="020B0604020202020204" pitchFamily="34" charset="0"/>
              </a:rPr>
              <a:t>                         </a:t>
            </a:r>
            <a:r>
              <a:rPr lang="zh-CN" altLang="en-US" b="0" dirty="0">
                <a:solidFill>
                  <a:srgbClr val="4D5156"/>
                </a:solidFill>
                <a:latin typeface="arial" panose="020B0604020202020204" pitchFamily="34" charset="0"/>
              </a:rPr>
              <a:t>， 润物细无声。</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杜甫</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春夜喜雨</a:t>
            </a:r>
            <a:r>
              <a:rPr lang="en-US" altLang="zh-CN" b="0" dirty="0">
                <a:solidFill>
                  <a:srgbClr val="4D5156"/>
                </a:solidFill>
                <a:latin typeface="arial" panose="020B0604020202020204" pitchFamily="34" charset="0"/>
              </a:rPr>
              <a:t>》</a:t>
            </a:r>
            <a:endParaRPr lang="en-US" altLang="zh-CN" b="0" i="0" dirty="0">
              <a:solidFill>
                <a:srgbClr val="4D5156"/>
              </a:solidFill>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3010373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Forward-backward recitation task</a:t>
            </a:r>
            <a:endParaRPr lang="zh-CN" altLang="en-US" dirty="0"/>
          </a:p>
        </p:txBody>
      </p:sp>
      <p:sp>
        <p:nvSpPr>
          <p:cNvPr id="3" name="内容占位符 2">
            <a:extLst>
              <a:ext uri="{FF2B5EF4-FFF2-40B4-BE49-F238E27FC236}">
                <a16:creationId xmlns:a16="http://schemas.microsoft.com/office/drawing/2014/main" id="{2D10FDC3-0981-281A-EA54-4F218A4E2374}"/>
              </a:ext>
            </a:extLst>
          </p:cNvPr>
          <p:cNvSpPr>
            <a:spLocks noGrp="1"/>
          </p:cNvSpPr>
          <p:nvPr>
            <p:ph idx="1"/>
          </p:nvPr>
        </p:nvSpPr>
        <p:spPr/>
        <p:txBody>
          <a:bodyPr/>
          <a:lstStyle/>
          <a:p>
            <a:r>
              <a:rPr lang="zh-CN" altLang="en-US" dirty="0"/>
              <a:t>背古诗</a:t>
            </a:r>
            <a:endParaRPr lang="en-US" altLang="zh-CN" dirty="0"/>
          </a:p>
          <a:p>
            <a:r>
              <a:rPr lang="zh-CN" altLang="en-US" b="0" i="0" dirty="0">
                <a:effectLst/>
                <a:latin typeface="arial" panose="020B0604020202020204" pitchFamily="34" charset="0"/>
              </a:rPr>
              <a:t>春江潮水连海平</a:t>
            </a:r>
            <a:r>
              <a:rPr lang="zh-CN" altLang="en-US" b="0" i="0" dirty="0">
                <a:solidFill>
                  <a:srgbClr val="4D5156"/>
                </a:solidFill>
                <a:effectLst/>
                <a:latin typeface="arial" panose="020B0604020202020204" pitchFamily="34" charset="0"/>
              </a:rPr>
              <a:t>，海上明月共潮生</a:t>
            </a:r>
            <a:r>
              <a:rPr lang="zh-CN" altLang="en-US" b="0" dirty="0">
                <a:solidFill>
                  <a:srgbClr val="4D5156"/>
                </a:solidFill>
                <a:latin typeface="arial" panose="020B0604020202020204" pitchFamily="34" charset="0"/>
              </a:rPr>
              <a:t>。</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张若虚</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春江花月夜</a:t>
            </a:r>
            <a:r>
              <a:rPr lang="en-US" altLang="zh-CN" b="0" i="0" dirty="0">
                <a:solidFill>
                  <a:srgbClr val="4D5156"/>
                </a:solidFill>
                <a:effectLst/>
                <a:latin typeface="arial" panose="020B0604020202020204" pitchFamily="34" charset="0"/>
              </a:rPr>
              <a:t>》</a:t>
            </a:r>
          </a:p>
          <a:p>
            <a:r>
              <a:rPr lang="zh-CN" altLang="en-US" b="0" dirty="0">
                <a:solidFill>
                  <a:srgbClr val="4D5156"/>
                </a:solidFill>
                <a:latin typeface="arial" panose="020B0604020202020204" pitchFamily="34" charset="0"/>
              </a:rPr>
              <a:t>随风潜入夜， 润物细无声。</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杜甫</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春夜喜雨</a:t>
            </a:r>
            <a:r>
              <a:rPr lang="en-US" altLang="zh-CN" b="0" dirty="0">
                <a:solidFill>
                  <a:srgbClr val="4D5156"/>
                </a:solidFill>
                <a:latin typeface="arial" panose="020B0604020202020204" pitchFamily="34" charset="0"/>
              </a:rPr>
              <a:t>》</a:t>
            </a:r>
            <a:endParaRPr lang="en-US" altLang="zh-CN" b="0" i="0" dirty="0">
              <a:solidFill>
                <a:srgbClr val="4D5156"/>
              </a:solidFill>
              <a:effectLst/>
              <a:latin typeface="arial" panose="020B0604020202020204" pitchFamily="34" charset="0"/>
            </a:endParaRPr>
          </a:p>
          <a:p>
            <a:endParaRPr lang="zh-CN" altLang="en-US" dirty="0"/>
          </a:p>
        </p:txBody>
      </p:sp>
      <p:sp>
        <p:nvSpPr>
          <p:cNvPr id="7" name="文本框 6">
            <a:extLst>
              <a:ext uri="{FF2B5EF4-FFF2-40B4-BE49-F238E27FC236}">
                <a16:creationId xmlns:a16="http://schemas.microsoft.com/office/drawing/2014/main" id="{D4D898AD-1DBF-1E6F-0533-1A98064649BA}"/>
              </a:ext>
            </a:extLst>
          </p:cNvPr>
          <p:cNvSpPr txBox="1"/>
          <p:nvPr/>
        </p:nvSpPr>
        <p:spPr>
          <a:xfrm>
            <a:off x="8176590" y="2173357"/>
            <a:ext cx="3508983" cy="400110"/>
          </a:xfrm>
          <a:prstGeom prst="rect">
            <a:avLst/>
          </a:prstGeom>
          <a:noFill/>
        </p:spPr>
        <p:txBody>
          <a:bodyPr wrap="square" rtlCol="0">
            <a:spAutoFit/>
          </a:bodyPr>
          <a:lstStyle/>
          <a:p>
            <a:pPr algn="l"/>
            <a:r>
              <a:rPr lang="en-US" altLang="zh-CN" sz="2000" dirty="0">
                <a:solidFill>
                  <a:schemeClr val="tx2"/>
                </a:solidFill>
              </a:rPr>
              <a:t>Data size large, no difference</a:t>
            </a:r>
            <a:endParaRPr lang="zh-CN" altLang="en-US" sz="2000" dirty="0">
              <a:solidFill>
                <a:schemeClr val="tx2"/>
              </a:solidFill>
            </a:endParaRPr>
          </a:p>
        </p:txBody>
      </p:sp>
      <p:pic>
        <p:nvPicPr>
          <p:cNvPr id="4" name="图片 3">
            <a:extLst>
              <a:ext uri="{FF2B5EF4-FFF2-40B4-BE49-F238E27FC236}">
                <a16:creationId xmlns:a16="http://schemas.microsoft.com/office/drawing/2014/main" id="{16B3EA0B-85E1-7E62-B40C-810E17617E1F}"/>
              </a:ext>
            </a:extLst>
          </p:cNvPr>
          <p:cNvPicPr>
            <a:picLocks noChangeAspect="1"/>
          </p:cNvPicPr>
          <p:nvPr/>
        </p:nvPicPr>
        <p:blipFill>
          <a:blip r:embed="rId2"/>
          <a:stretch>
            <a:fillRect/>
          </a:stretch>
        </p:blipFill>
        <p:spPr>
          <a:xfrm>
            <a:off x="5737820" y="2930497"/>
            <a:ext cx="6454180" cy="3227090"/>
          </a:xfrm>
          <a:prstGeom prst="rect">
            <a:avLst/>
          </a:prstGeom>
        </p:spPr>
      </p:pic>
      <p:pic>
        <p:nvPicPr>
          <p:cNvPr id="8" name="图片 7">
            <a:extLst>
              <a:ext uri="{FF2B5EF4-FFF2-40B4-BE49-F238E27FC236}">
                <a16:creationId xmlns:a16="http://schemas.microsoft.com/office/drawing/2014/main" id="{FCD9D9B3-FA10-E4D8-60C6-B5513B65D741}"/>
              </a:ext>
            </a:extLst>
          </p:cNvPr>
          <p:cNvPicPr>
            <a:picLocks noChangeAspect="1"/>
          </p:cNvPicPr>
          <p:nvPr/>
        </p:nvPicPr>
        <p:blipFill>
          <a:blip r:embed="rId3"/>
          <a:stretch>
            <a:fillRect/>
          </a:stretch>
        </p:blipFill>
        <p:spPr>
          <a:xfrm>
            <a:off x="381242" y="3293718"/>
            <a:ext cx="5102754" cy="2152346"/>
          </a:xfrm>
          <a:prstGeom prst="rect">
            <a:avLst/>
          </a:prstGeom>
        </p:spPr>
      </p:pic>
    </p:spTree>
    <p:extLst>
      <p:ext uri="{BB962C8B-B14F-4D97-AF65-F5344CB8AC3E}">
        <p14:creationId xmlns:p14="http://schemas.microsoft.com/office/powerpoint/2010/main" val="966797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Reading comprehension task</a:t>
            </a:r>
            <a:endParaRPr lang="zh-CN" altLang="en-US" dirty="0"/>
          </a:p>
        </p:txBody>
      </p:sp>
      <p:sp>
        <p:nvSpPr>
          <p:cNvPr id="3" name="内容占位符 2">
            <a:extLst>
              <a:ext uri="{FF2B5EF4-FFF2-40B4-BE49-F238E27FC236}">
                <a16:creationId xmlns:a16="http://schemas.microsoft.com/office/drawing/2014/main" id="{3592B43D-2DE0-B8D0-5453-0E58B8867F18}"/>
              </a:ext>
            </a:extLst>
          </p:cNvPr>
          <p:cNvSpPr>
            <a:spLocks noGrp="1"/>
          </p:cNvSpPr>
          <p:nvPr>
            <p:ph idx="1"/>
          </p:nvPr>
        </p:nvSpPr>
        <p:spPr/>
        <p:txBody>
          <a:bodyPr/>
          <a:lstStyle/>
          <a:p>
            <a:pPr algn="l"/>
            <a:r>
              <a:rPr lang="zh-CN" altLang="en-US" b="0" i="0" dirty="0">
                <a:solidFill>
                  <a:srgbClr val="000000"/>
                </a:solidFill>
                <a:effectLst/>
                <a:latin typeface="Times New Roman" panose="02020603050405020304" pitchFamily="18" charset="0"/>
              </a:rPr>
              <a:t>春天到了，公园里的景色真美丽。草地上长出碧绿的小草，像铺上了绿地毯。花盆里的花都开了，有红的，黄的，白的，紫的，暗红的，十分好看。</a:t>
            </a:r>
          </a:p>
          <a:p>
            <a:pPr lvl="1" algn="l"/>
            <a:r>
              <a:rPr lang="zh-CN" altLang="en-US" b="0" i="0" dirty="0">
                <a:solidFill>
                  <a:srgbClr val="000000"/>
                </a:solidFill>
                <a:effectLst/>
                <a:latin typeface="Times New Roman" panose="02020603050405020304" pitchFamily="18" charset="0"/>
              </a:rPr>
              <a:t>这段话写公园的景色很美丽。主要写了地上的</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和花盆里的</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十分好看。</a:t>
            </a:r>
          </a:p>
          <a:p>
            <a:pPr algn="l"/>
            <a:r>
              <a:rPr lang="zh-CN" altLang="en-US" b="0" i="0" dirty="0">
                <a:solidFill>
                  <a:srgbClr val="000000"/>
                </a:solidFill>
                <a:effectLst/>
                <a:latin typeface="Times New Roman" panose="02020603050405020304" pitchFamily="18" charset="0"/>
              </a:rPr>
              <a:t>日月潭是一个美丽的大湖，它在我国台湾省的中部。日月潭里有个小岛把潭分成两半。潭的一边像圆圆的太阳，叫“日潭”；另一边像弯弯的月亮，叫“月潭”。两潭湖水相连，像个碧绿的大玉盘。小岛就像玉盘中的明珠。日月潭的四周是山，山上是茂密的树林。日月潭的水很深。山林倒映在潭里，湖光山色，非常美丽。我爱美丽的日月潭，我爱祖国的台湾岛。</a:t>
            </a:r>
          </a:p>
          <a:p>
            <a:pPr lvl="1" algn="l"/>
            <a:r>
              <a:rPr lang="zh-CN" altLang="en-US" b="0" i="0" dirty="0">
                <a:solidFill>
                  <a:srgbClr val="000000"/>
                </a:solidFill>
                <a:effectLst/>
                <a:latin typeface="Times New Roman" panose="02020603050405020304" pitchFamily="18" charset="0"/>
              </a:rPr>
              <a:t>小岛把潭分成两半。潭的一边像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，叫“</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，另一边像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，叫“</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。两潭湖水相连，像个</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，小岛就像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a:t>
            </a:r>
          </a:p>
          <a:p>
            <a:endParaRPr lang="zh-CN" altLang="en-US" dirty="0"/>
          </a:p>
        </p:txBody>
      </p:sp>
    </p:spTree>
    <p:extLst>
      <p:ext uri="{BB962C8B-B14F-4D97-AF65-F5344CB8AC3E}">
        <p14:creationId xmlns:p14="http://schemas.microsoft.com/office/powerpoint/2010/main" val="1196191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Reading comprehension task</a:t>
            </a:r>
            <a:endParaRPr lang="zh-CN" altLang="en-US" dirty="0"/>
          </a:p>
        </p:txBody>
      </p:sp>
      <p:pic>
        <p:nvPicPr>
          <p:cNvPr id="7" name="图片 6">
            <a:extLst>
              <a:ext uri="{FF2B5EF4-FFF2-40B4-BE49-F238E27FC236}">
                <a16:creationId xmlns:a16="http://schemas.microsoft.com/office/drawing/2014/main" id="{08483BA8-C7F1-DB29-A865-732A95D87659}"/>
              </a:ext>
            </a:extLst>
          </p:cNvPr>
          <p:cNvPicPr>
            <a:picLocks noChangeAspect="1"/>
          </p:cNvPicPr>
          <p:nvPr/>
        </p:nvPicPr>
        <p:blipFill>
          <a:blip r:embed="rId2"/>
          <a:stretch>
            <a:fillRect/>
          </a:stretch>
        </p:blipFill>
        <p:spPr>
          <a:xfrm>
            <a:off x="273090" y="2412655"/>
            <a:ext cx="4680954" cy="1931690"/>
          </a:xfrm>
          <a:prstGeom prst="rect">
            <a:avLst/>
          </a:prstGeom>
        </p:spPr>
      </p:pic>
      <p:pic>
        <p:nvPicPr>
          <p:cNvPr id="4" name="图片 3">
            <a:extLst>
              <a:ext uri="{FF2B5EF4-FFF2-40B4-BE49-F238E27FC236}">
                <a16:creationId xmlns:a16="http://schemas.microsoft.com/office/drawing/2014/main" id="{A427DB8A-54F1-E30C-C8D2-4343C76A8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36" y="1491718"/>
            <a:ext cx="5807309" cy="3874564"/>
          </a:xfrm>
          <a:prstGeom prst="rect">
            <a:avLst/>
          </a:prstGeom>
        </p:spPr>
      </p:pic>
    </p:spTree>
    <p:extLst>
      <p:ext uri="{BB962C8B-B14F-4D97-AF65-F5344CB8AC3E}">
        <p14:creationId xmlns:p14="http://schemas.microsoft.com/office/powerpoint/2010/main" val="849251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0F01-FBB5-6E6C-6218-BAA7B2F21A3A}"/>
              </a:ext>
            </a:extLst>
          </p:cNvPr>
          <p:cNvSpPr>
            <a:spLocks noGrp="1"/>
          </p:cNvSpPr>
          <p:nvPr>
            <p:ph type="title"/>
          </p:nvPr>
        </p:nvSpPr>
        <p:spPr/>
        <p:txBody>
          <a:bodyPr/>
          <a:lstStyle/>
          <a:p>
            <a:r>
              <a:rPr lang="en-US" altLang="zh-CN" dirty="0"/>
              <a:t>Classification task</a:t>
            </a:r>
            <a:endParaRPr lang="zh-CN" altLang="en-US" dirty="0"/>
          </a:p>
        </p:txBody>
      </p:sp>
      <p:sp>
        <p:nvSpPr>
          <p:cNvPr id="3" name="内容占位符 2">
            <a:extLst>
              <a:ext uri="{FF2B5EF4-FFF2-40B4-BE49-F238E27FC236}">
                <a16:creationId xmlns:a16="http://schemas.microsoft.com/office/drawing/2014/main" id="{8528216F-0E3E-6489-8F7B-E2E3DB00FD57}"/>
              </a:ext>
            </a:extLst>
          </p:cNvPr>
          <p:cNvSpPr>
            <a:spLocks noGrp="1"/>
          </p:cNvSpPr>
          <p:nvPr>
            <p:ph idx="1"/>
          </p:nvPr>
        </p:nvSpPr>
        <p:spPr/>
        <p:txBody>
          <a:bodyPr/>
          <a:lstStyle/>
          <a:p>
            <a:pPr algn="just"/>
            <a:r>
              <a:rPr lang="en-US" altLang="zh-CN" sz="1800" b="0" kern="100" dirty="0">
                <a:effectLst/>
                <a:latin typeface="+mn-lt"/>
                <a:ea typeface="等线" panose="02010600030101010101" pitchFamily="2" charset="-122"/>
                <a:cs typeface="Times New Roman" panose="02020603050405020304" pitchFamily="18" charset="0"/>
              </a:rPr>
              <a:t>In Finland , the city of </a:t>
            </a:r>
            <a:r>
              <a:rPr lang="en-US" altLang="zh-CN" sz="1800" b="0" kern="100" dirty="0" err="1">
                <a:effectLst/>
                <a:latin typeface="+mn-lt"/>
                <a:ea typeface="等线" panose="02010600030101010101" pitchFamily="2" charset="-122"/>
                <a:cs typeface="Times New Roman" panose="02020603050405020304" pitchFamily="18" charset="0"/>
              </a:rPr>
              <a:t>Forssa</a:t>
            </a:r>
            <a:r>
              <a:rPr lang="en-US" altLang="zh-CN" sz="1800" b="0" kern="100" dirty="0">
                <a:effectLst/>
                <a:latin typeface="+mn-lt"/>
                <a:ea typeface="等线" panose="02010600030101010101" pitchFamily="2" charset="-122"/>
                <a:cs typeface="Times New Roman" panose="02020603050405020304" pitchFamily="18" charset="0"/>
              </a:rPr>
              <a:t> has said it will not pay compensation to food industry companies HK </a:t>
            </a:r>
            <a:r>
              <a:rPr lang="en-US" altLang="zh-CN" sz="1800" b="0" kern="100" dirty="0" err="1">
                <a:effectLst/>
                <a:latin typeface="+mn-lt"/>
                <a:ea typeface="等线" panose="02010600030101010101" pitchFamily="2" charset="-122"/>
                <a:cs typeface="Times New Roman" panose="02020603050405020304" pitchFamily="18" charset="0"/>
              </a:rPr>
              <a:t>Ruokatalo</a:t>
            </a:r>
            <a:r>
              <a:rPr lang="en-US" altLang="zh-CN" sz="1800" b="0" kern="100" dirty="0">
                <a:effectLst/>
                <a:latin typeface="+mn-lt"/>
                <a:ea typeface="等线" panose="02010600030101010101" pitchFamily="2" charset="-122"/>
                <a:cs typeface="Times New Roman" panose="02020603050405020304" pitchFamily="18" charset="0"/>
              </a:rPr>
              <a:t> and Atria for the lye leak into tap water that occurred in March 2008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In the reporting period , the company 's operating profit grew by 43.2 % to EUR 6 million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Circulation revenue has increased by 5 % in Finland and 4 % in Sweden in 2008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The Baltimore Police and Fire Pension , which has about $ 1.5 billion , lost about $ 3.5 million in Madoff Ponzi scheme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HELSINKI Thomson Financial - Shares in Cargotec fell sharply in early afternoon trade after the cargo handling group posted a surprise drop in April-June profits , which overshadowed the large number of new orders received during the three months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The acquisition will have an immediate positive impact on </a:t>
            </a:r>
            <a:r>
              <a:rPr lang="en-US" altLang="zh-CN" sz="1800" b="0" kern="100" dirty="0" err="1">
                <a:effectLst/>
                <a:latin typeface="+mn-lt"/>
                <a:ea typeface="等线" panose="02010600030101010101" pitchFamily="2" charset="-122"/>
                <a:cs typeface="Times New Roman" panose="02020603050405020304" pitchFamily="18" charset="0"/>
              </a:rPr>
              <a:t>Aspocomp</a:t>
            </a:r>
            <a:r>
              <a:rPr lang="en-US" altLang="zh-CN" sz="1800" b="0" kern="100" dirty="0">
                <a:effectLst/>
                <a:latin typeface="+mn-lt"/>
                <a:ea typeface="等线" panose="02010600030101010101" pitchFamily="2" charset="-122"/>
                <a:cs typeface="Times New Roman" panose="02020603050405020304" pitchFamily="18" charset="0"/>
              </a:rPr>
              <a:t> 's financial result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Before FKI , John Jiang has worked in several general manager or senior business consultant positions for international companies in China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neutral</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Here is the test example</a:t>
            </a:r>
            <a:r>
              <a:rPr lang="zh-CN" altLang="zh-CN" sz="1800" b="0" kern="100" dirty="0">
                <a:effectLst/>
                <a:latin typeface="+mn-lt"/>
                <a:ea typeface="等线" panose="02010600030101010101" pitchFamily="2" charset="-122"/>
                <a:cs typeface="Times New Roman" panose="02020603050405020304" pitchFamily="18" charset="0"/>
              </a:rPr>
              <a:t>：</a:t>
            </a:r>
          </a:p>
          <a:p>
            <a:pPr algn="just"/>
            <a:r>
              <a:rPr lang="en-US" altLang="zh-CN" sz="1800" b="0" kern="100" dirty="0">
                <a:effectLst/>
                <a:latin typeface="+mn-lt"/>
                <a:ea typeface="等线" panose="02010600030101010101" pitchFamily="2" charset="-122"/>
                <a:cs typeface="Times New Roman" panose="02020603050405020304" pitchFamily="18" charset="0"/>
              </a:rPr>
              <a:t>Net interest income was EUR 39.3 </a:t>
            </a:r>
            <a:r>
              <a:rPr lang="en-US" altLang="zh-CN" sz="1800" b="0" kern="100" dirty="0" err="1">
                <a:effectLst/>
                <a:latin typeface="+mn-lt"/>
                <a:ea typeface="等线" panose="02010600030101010101" pitchFamily="2" charset="-122"/>
                <a:cs typeface="Times New Roman" panose="02020603050405020304" pitchFamily="18" charset="0"/>
              </a:rPr>
              <a:t>mn</a:t>
            </a:r>
            <a:r>
              <a:rPr lang="en-US" altLang="zh-CN" sz="1800" b="0" kern="100" dirty="0">
                <a:effectLst/>
                <a:latin typeface="+mn-lt"/>
                <a:ea typeface="等线" panose="02010600030101010101" pitchFamily="2" charset="-122"/>
                <a:cs typeface="Times New Roman" panose="02020603050405020304" pitchFamily="18" charset="0"/>
              </a:rPr>
              <a:t> , up from EUR 32.7 </a:t>
            </a:r>
            <a:r>
              <a:rPr lang="en-US" altLang="zh-CN" sz="1800" b="0" kern="100" dirty="0" err="1">
                <a:effectLst/>
                <a:latin typeface="+mn-lt"/>
                <a:ea typeface="等线" panose="02010600030101010101" pitchFamily="2" charset="-122"/>
                <a:cs typeface="Times New Roman" panose="02020603050405020304" pitchFamily="18" charset="0"/>
              </a:rPr>
              <a:t>mn</a:t>
            </a:r>
            <a:r>
              <a:rPr lang="en-US" altLang="zh-CN" sz="1800" b="0" kern="100" dirty="0">
                <a:effectLst/>
                <a:latin typeface="+mn-lt"/>
                <a:ea typeface="等线" panose="02010600030101010101" pitchFamily="2" charset="-122"/>
                <a:cs typeface="Times New Roman" panose="02020603050405020304" pitchFamily="18" charset="0"/>
              </a:rPr>
              <a:t> .</a:t>
            </a:r>
            <a:endParaRPr lang="zh-CN" altLang="zh-CN" sz="1800" b="0" kern="100" dirty="0">
              <a:effectLst/>
              <a:latin typeface="+mn-lt"/>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85898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0F01-FBB5-6E6C-6218-BAA7B2F21A3A}"/>
              </a:ext>
            </a:extLst>
          </p:cNvPr>
          <p:cNvSpPr>
            <a:spLocks noGrp="1"/>
          </p:cNvSpPr>
          <p:nvPr>
            <p:ph type="title"/>
          </p:nvPr>
        </p:nvSpPr>
        <p:spPr/>
        <p:txBody>
          <a:bodyPr/>
          <a:lstStyle/>
          <a:p>
            <a:r>
              <a:rPr lang="en-US" altLang="zh-CN" dirty="0"/>
              <a:t>Classification task</a:t>
            </a:r>
            <a:endParaRPr lang="zh-CN" altLang="en-US" dirty="0"/>
          </a:p>
        </p:txBody>
      </p:sp>
      <p:pic>
        <p:nvPicPr>
          <p:cNvPr id="7" name="图片 6">
            <a:extLst>
              <a:ext uri="{FF2B5EF4-FFF2-40B4-BE49-F238E27FC236}">
                <a16:creationId xmlns:a16="http://schemas.microsoft.com/office/drawing/2014/main" id="{A5C57B0F-2156-72EE-AE81-1A3027F2B698}"/>
              </a:ext>
            </a:extLst>
          </p:cNvPr>
          <p:cNvPicPr>
            <a:picLocks noChangeAspect="1"/>
          </p:cNvPicPr>
          <p:nvPr/>
        </p:nvPicPr>
        <p:blipFill>
          <a:blip r:embed="rId2"/>
          <a:stretch>
            <a:fillRect/>
          </a:stretch>
        </p:blipFill>
        <p:spPr>
          <a:xfrm>
            <a:off x="269309" y="862675"/>
            <a:ext cx="4920936" cy="2005785"/>
          </a:xfrm>
          <a:prstGeom prst="rect">
            <a:avLst/>
          </a:prstGeom>
        </p:spPr>
      </p:pic>
      <p:pic>
        <p:nvPicPr>
          <p:cNvPr id="3" name="图片 2">
            <a:extLst>
              <a:ext uri="{FF2B5EF4-FFF2-40B4-BE49-F238E27FC236}">
                <a16:creationId xmlns:a16="http://schemas.microsoft.com/office/drawing/2014/main" id="{BC047EA3-4606-6674-C48A-C6FA21B56A0D}"/>
              </a:ext>
            </a:extLst>
          </p:cNvPr>
          <p:cNvPicPr>
            <a:picLocks noChangeAspect="1"/>
          </p:cNvPicPr>
          <p:nvPr/>
        </p:nvPicPr>
        <p:blipFill>
          <a:blip r:embed="rId3"/>
          <a:stretch>
            <a:fillRect/>
          </a:stretch>
        </p:blipFill>
        <p:spPr>
          <a:xfrm>
            <a:off x="5719342" y="1044783"/>
            <a:ext cx="6298652" cy="1634746"/>
          </a:xfrm>
          <a:prstGeom prst="rect">
            <a:avLst/>
          </a:prstGeom>
        </p:spPr>
      </p:pic>
      <p:sp>
        <p:nvSpPr>
          <p:cNvPr id="5" name="文本框 4">
            <a:extLst>
              <a:ext uri="{FF2B5EF4-FFF2-40B4-BE49-F238E27FC236}">
                <a16:creationId xmlns:a16="http://schemas.microsoft.com/office/drawing/2014/main" id="{DAE5516A-A512-FF04-F275-7C018B7936C1}"/>
              </a:ext>
            </a:extLst>
          </p:cNvPr>
          <p:cNvSpPr txBox="1"/>
          <p:nvPr/>
        </p:nvSpPr>
        <p:spPr>
          <a:xfrm>
            <a:off x="514056" y="3049331"/>
            <a:ext cx="11561035" cy="707886"/>
          </a:xfrm>
          <a:prstGeom prst="rect">
            <a:avLst/>
          </a:prstGeom>
          <a:noFill/>
        </p:spPr>
        <p:txBody>
          <a:bodyPr wrap="square">
            <a:spAutoFit/>
          </a:bodyPr>
          <a:lstStyle/>
          <a:p>
            <a:r>
              <a:rPr lang="en-US" altLang="zh-CN" sz="2000" dirty="0">
                <a:solidFill>
                  <a:schemeClr val="tx2"/>
                </a:solidFill>
              </a:rPr>
              <a:t>The model constructs a representation of the size relationships among numbers in [20,100] using the training data.</a:t>
            </a:r>
            <a:endParaRPr lang="zh-CN" altLang="en-US" sz="2000" dirty="0">
              <a:solidFill>
                <a:schemeClr val="tx2"/>
              </a:solidFill>
            </a:endParaRPr>
          </a:p>
        </p:txBody>
      </p:sp>
      <p:pic>
        <p:nvPicPr>
          <p:cNvPr id="8" name="图片 7">
            <a:extLst>
              <a:ext uri="{FF2B5EF4-FFF2-40B4-BE49-F238E27FC236}">
                <a16:creationId xmlns:a16="http://schemas.microsoft.com/office/drawing/2014/main" id="{23F0FB4A-9F3F-13C1-0535-E02A270FE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93" y="3516682"/>
            <a:ext cx="4127698" cy="2751798"/>
          </a:xfrm>
          <a:prstGeom prst="rect">
            <a:avLst/>
          </a:prstGeom>
        </p:spPr>
      </p:pic>
    </p:spTree>
    <p:extLst>
      <p:ext uri="{BB962C8B-B14F-4D97-AF65-F5344CB8AC3E}">
        <p14:creationId xmlns:p14="http://schemas.microsoft.com/office/powerpoint/2010/main" val="2769151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a:t>
            </a:r>
            <a:endParaRPr lang="zh-CN" altLang="en-US" dirty="0"/>
          </a:p>
        </p:txBody>
      </p:sp>
      <p:pic>
        <p:nvPicPr>
          <p:cNvPr id="11" name="图片 10">
            <a:extLst>
              <a:ext uri="{FF2B5EF4-FFF2-40B4-BE49-F238E27FC236}">
                <a16:creationId xmlns:a16="http://schemas.microsoft.com/office/drawing/2014/main" id="{04939F98-9442-84E5-4388-F1FFE5ED4174}"/>
              </a:ext>
            </a:extLst>
          </p:cNvPr>
          <p:cNvPicPr>
            <a:picLocks noChangeAspect="1"/>
          </p:cNvPicPr>
          <p:nvPr/>
        </p:nvPicPr>
        <p:blipFill>
          <a:blip r:embed="rId2"/>
          <a:stretch>
            <a:fillRect/>
          </a:stretch>
        </p:blipFill>
        <p:spPr>
          <a:xfrm>
            <a:off x="5034231" y="800224"/>
            <a:ext cx="7024818" cy="409181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A6C11BD-B595-9273-DB6D-DA10D015AA7E}"/>
                  </a:ext>
                </a:extLst>
              </p:cNvPr>
              <p:cNvSpPr txBox="1"/>
              <p:nvPr/>
            </p:nvSpPr>
            <p:spPr>
              <a:xfrm>
                <a:off x="301877" y="3230924"/>
                <a:ext cx="4003040" cy="1757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2"/>
                              </a:solidFill>
                              <a:latin typeface="Cambria Math" panose="02040503050406030204" pitchFamily="18" charset="0"/>
                              <a:cs typeface="Cambria Math" panose="02040503050406030204" charset="0"/>
                            </a:rPr>
                          </m:ctrlPr>
                        </m:sSubPr>
                        <m:e>
                          <m:r>
                            <a:rPr lang="en-US" altLang="zh-CN" sz="2400" i="1">
                              <a:solidFill>
                                <a:schemeClr val="tx2"/>
                              </a:solidFill>
                              <a:latin typeface="Cambria Math" panose="02040503050406030204" charset="0"/>
                              <a:cs typeface="Cambria Math" panose="02040503050406030204" charset="0"/>
                            </a:rPr>
                            <m:t>𝑓</m:t>
                          </m:r>
                        </m:e>
                        <m:sub>
                          <m:r>
                            <a:rPr lang="en-US" altLang="zh-CN" sz="2400" i="1">
                              <a:solidFill>
                                <a:schemeClr val="tx2"/>
                              </a:solidFill>
                              <a:latin typeface="Cambria Math" panose="02040503050406030204" charset="0"/>
                              <a:cs typeface="Cambria Math" panose="02040503050406030204" charset="0"/>
                            </a:rPr>
                            <m:t>𝑎</m:t>
                          </m:r>
                        </m:sub>
                      </m:sSub>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m:t>
                      </m:r>
                      <m:d>
                        <m:dPr>
                          <m:begChr m:val="{"/>
                          <m:endChr m:val=""/>
                          <m:ctrlPr>
                            <a:rPr lang="en-US" altLang="zh-CN" sz="2400" i="1">
                              <a:solidFill>
                                <a:schemeClr val="tx2"/>
                              </a:solidFill>
                              <a:latin typeface="Cambria Math" panose="02040503050406030204" pitchFamily="18" charset="0"/>
                              <a:cs typeface="Cambria Math" panose="02040503050406030204" charset="0"/>
                            </a:rPr>
                          </m:ctrlPr>
                        </m:dPr>
                        <m:e>
                          <m:eqArr>
                            <m:eqArrPr>
                              <m:ctrlPr>
                                <a:rPr lang="en-US" altLang="zh-CN" sz="2400" i="1">
                                  <a:solidFill>
                                    <a:schemeClr val="tx2"/>
                                  </a:solidFill>
                                  <a:latin typeface="Cambria Math" panose="02040503050406030204" pitchFamily="18" charset="0"/>
                                  <a:cs typeface="Cambria Math" panose="02040503050406030204" charset="0"/>
                                </a:rPr>
                              </m:ctrlPr>
                            </m:eqArrPr>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+5, 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=1</m:t>
                              </m:r>
                            </m:e>
                            <m:e>
                              <m:r>
                                <a:rPr lang="en-US" altLang="zh-CN" sz="2400" i="1">
                                  <a:solidFill>
                                    <a:schemeClr val="tx2"/>
                                  </a:solidFill>
                                  <a:latin typeface="Cambria Math" panose="02040503050406030204" charset="0"/>
                                  <a:cs typeface="Cambria Math" panose="02040503050406030204" charset="0"/>
                                </a:rPr>
                                <m:t>𝑥</m:t>
                              </m:r>
                              <m:r>
                                <a:rPr lang="en-US" altLang="zh-CN" sz="2400" b="0" i="1" smtClean="0">
                                  <a:solidFill>
                                    <a:schemeClr val="tx2"/>
                                  </a:solidFill>
                                  <a:latin typeface="Cambria Math" panose="02040503050406030204" pitchFamily="18"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1, 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=2</m:t>
                              </m:r>
                            </m:e>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−2, 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=3</m:t>
                              </m:r>
                            </m:e>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−5, 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=4</m:t>
                              </m:r>
                            </m:e>
                          </m:eqArr>
                        </m:e>
                      </m:d>
                    </m:oMath>
                  </m:oMathPara>
                </a14:m>
                <a:endParaRPr lang="zh-CN" altLang="en-US" sz="2400" dirty="0">
                  <a:solidFill>
                    <a:schemeClr val="tx2"/>
                  </a:solidFill>
                </a:endParaRPr>
              </a:p>
            </p:txBody>
          </p:sp>
        </mc:Choice>
        <mc:Fallback xmlns="">
          <p:sp>
            <p:nvSpPr>
              <p:cNvPr id="13" name="文本框 12">
                <a:extLst>
                  <a:ext uri="{FF2B5EF4-FFF2-40B4-BE49-F238E27FC236}">
                    <a16:creationId xmlns:a16="http://schemas.microsoft.com/office/drawing/2014/main" id="{6A6C11BD-B595-9273-DB6D-DA10D015AA7E}"/>
                  </a:ext>
                </a:extLst>
              </p:cNvPr>
              <p:cNvSpPr txBox="1">
                <a:spLocks noRot="1" noChangeAspect="1" noMove="1" noResize="1" noEditPoints="1" noAdjustHandles="1" noChangeArrowheads="1" noChangeShapeType="1" noTextEdit="1"/>
              </p:cNvSpPr>
              <p:nvPr/>
            </p:nvSpPr>
            <p:spPr>
              <a:xfrm>
                <a:off x="301877" y="3230924"/>
                <a:ext cx="4003040" cy="1757148"/>
              </a:xfrm>
              <a:prstGeom prst="rect">
                <a:avLst/>
              </a:prstGeom>
              <a:blipFill>
                <a:blip r:embed="rId3"/>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1067E52F-904A-F46F-2CD7-B925BA659DB4}"/>
              </a:ext>
            </a:extLst>
          </p:cNvPr>
          <p:cNvSpPr txBox="1"/>
          <p:nvPr/>
        </p:nvSpPr>
        <p:spPr>
          <a:xfrm>
            <a:off x="182880" y="5321829"/>
            <a:ext cx="6096000" cy="646331"/>
          </a:xfrm>
          <a:prstGeom prst="rect">
            <a:avLst/>
          </a:prstGeom>
          <a:noFill/>
        </p:spPr>
        <p:txBody>
          <a:bodyPr wrap="square">
            <a:spAutoFit/>
          </a:bodyPr>
          <a:lstStyle/>
          <a:p>
            <a:r>
              <a:rPr lang="en-US" altLang="zh-CN" dirty="0">
                <a:solidFill>
                  <a:schemeClr val="tx2"/>
                </a:solidFill>
              </a:rPr>
              <a:t>In the experiment, pairs other than [..., </a:t>
            </a:r>
            <a:r>
              <a:rPr lang="zh-CN" altLang="en-US" dirty="0">
                <a:solidFill>
                  <a:schemeClr val="tx2"/>
                </a:solidFill>
              </a:rPr>
              <a:t>𝑥</a:t>
            </a:r>
            <a:r>
              <a:rPr lang="en-US" altLang="zh-CN" dirty="0">
                <a:solidFill>
                  <a:schemeClr val="tx2"/>
                </a:solidFill>
              </a:rPr>
              <a:t>, 3, 4, ...] are used to construct the training dataset.</a:t>
            </a:r>
            <a:endParaRPr lang="zh-CN" altLang="en-US" sz="2600" dirty="0">
              <a:solidFill>
                <a:schemeClr val="tx2"/>
              </a:solidFill>
            </a:endParaRPr>
          </a:p>
        </p:txBody>
      </p:sp>
      <p:pic>
        <p:nvPicPr>
          <p:cNvPr id="4" name="图片 3">
            <a:extLst>
              <a:ext uri="{FF2B5EF4-FFF2-40B4-BE49-F238E27FC236}">
                <a16:creationId xmlns:a16="http://schemas.microsoft.com/office/drawing/2014/main" id="{4CE372D6-1C96-BA23-CC53-F1E0212F0E78}"/>
              </a:ext>
            </a:extLst>
          </p:cNvPr>
          <p:cNvPicPr>
            <a:picLocks noChangeAspect="1"/>
          </p:cNvPicPr>
          <p:nvPr/>
        </p:nvPicPr>
        <p:blipFill>
          <a:blip r:embed="rId4"/>
          <a:stretch>
            <a:fillRect/>
          </a:stretch>
        </p:blipFill>
        <p:spPr>
          <a:xfrm>
            <a:off x="237193" y="937250"/>
            <a:ext cx="4652989" cy="1959918"/>
          </a:xfrm>
          <a:prstGeom prst="rect">
            <a:avLst/>
          </a:prstGeom>
        </p:spPr>
      </p:pic>
    </p:spTree>
    <p:extLst>
      <p:ext uri="{BB962C8B-B14F-4D97-AF65-F5344CB8AC3E}">
        <p14:creationId xmlns:p14="http://schemas.microsoft.com/office/powerpoint/2010/main" val="1659354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F3BED-490F-1F40-AE8E-C4F2D1BA8C57}"/>
              </a:ext>
            </a:extLst>
          </p:cNvPr>
          <p:cNvSpPr>
            <a:spLocks noGrp="1"/>
          </p:cNvSpPr>
          <p:nvPr>
            <p:ph type="title"/>
          </p:nvPr>
        </p:nvSpPr>
        <p:spPr/>
        <p:txBody>
          <a:bodyPr/>
          <a:lstStyle/>
          <a:p>
            <a:r>
              <a:rPr lang="en-US" altLang="zh-CN" dirty="0"/>
              <a:t>Composite task</a:t>
            </a:r>
            <a:endParaRPr kumimoji="1" lang="zh-CN" altLang="en-US" dirty="0"/>
          </a:p>
        </p:txBody>
      </p:sp>
      <p:pic>
        <p:nvPicPr>
          <p:cNvPr id="5" name="图片 4">
            <a:extLst>
              <a:ext uri="{FF2B5EF4-FFF2-40B4-BE49-F238E27FC236}">
                <a16:creationId xmlns:a16="http://schemas.microsoft.com/office/drawing/2014/main" id="{E86E3B22-7D2A-E27D-7931-CE5FBDED0A54}"/>
              </a:ext>
            </a:extLst>
          </p:cNvPr>
          <p:cNvPicPr>
            <a:picLocks noChangeAspect="1"/>
          </p:cNvPicPr>
          <p:nvPr/>
        </p:nvPicPr>
        <p:blipFill>
          <a:blip r:embed="rId2"/>
          <a:stretch>
            <a:fillRect/>
          </a:stretch>
        </p:blipFill>
        <p:spPr>
          <a:xfrm>
            <a:off x="381242" y="1487329"/>
            <a:ext cx="11429517" cy="3704595"/>
          </a:xfrm>
          <a:prstGeom prst="rect">
            <a:avLst/>
          </a:prstGeom>
        </p:spPr>
      </p:pic>
    </p:spTree>
    <p:extLst>
      <p:ext uri="{BB962C8B-B14F-4D97-AF65-F5344CB8AC3E}">
        <p14:creationId xmlns:p14="http://schemas.microsoft.com/office/powerpoint/2010/main" val="1810574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 learn task later</a:t>
            </a:r>
            <a:endParaRPr lang="zh-CN" altLang="en-US" dirty="0"/>
          </a:p>
        </p:txBody>
      </p:sp>
      <p:pic>
        <p:nvPicPr>
          <p:cNvPr id="5" name="图片 4">
            <a:extLst>
              <a:ext uri="{FF2B5EF4-FFF2-40B4-BE49-F238E27FC236}">
                <a16:creationId xmlns:a16="http://schemas.microsoft.com/office/drawing/2014/main" id="{EDC39953-6D42-F948-9FBF-38076B9FD51D}"/>
              </a:ext>
            </a:extLst>
          </p:cNvPr>
          <p:cNvPicPr>
            <a:picLocks noChangeAspect="1"/>
          </p:cNvPicPr>
          <p:nvPr/>
        </p:nvPicPr>
        <p:blipFill>
          <a:blip r:embed="rId2"/>
          <a:stretch>
            <a:fillRect/>
          </a:stretch>
        </p:blipFill>
        <p:spPr>
          <a:xfrm>
            <a:off x="2459813" y="1108553"/>
            <a:ext cx="7272374" cy="4816257"/>
          </a:xfrm>
          <a:prstGeom prst="rect">
            <a:avLst/>
          </a:prstGeom>
        </p:spPr>
      </p:pic>
    </p:spTree>
    <p:extLst>
      <p:ext uri="{BB962C8B-B14F-4D97-AF65-F5344CB8AC3E}">
        <p14:creationId xmlns:p14="http://schemas.microsoft.com/office/powerpoint/2010/main" val="96044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A6DEB4-E585-35DA-4CFD-297B77C9113C}"/>
                  </a:ext>
                </a:extLst>
              </p:cNvPr>
              <p:cNvSpPr>
                <a:spLocks noGrp="1"/>
              </p:cNvSpPr>
              <p:nvPr>
                <p:ph idx="1"/>
              </p:nvPr>
            </p:nvSpPr>
            <p:spPr>
              <a:xfrm>
                <a:off x="7114784" y="876431"/>
                <a:ext cx="4958568" cy="5371465"/>
              </a:xfrm>
            </p:spPr>
            <p:txBody>
              <a:bodyPr>
                <a:noAutofit/>
              </a:bodyPr>
              <a:lstStyle/>
              <a:p>
                <a:pPr algn="l"/>
                <a:r>
                  <a:rPr lang="en-US" altLang="zh-CN" sz="1800" b="0" dirty="0">
                    <a:latin typeface="+mn-lt"/>
                    <a:ea typeface="微软雅黑" panose="020B0503020204020204" charset="-122"/>
                  </a:rPr>
                  <a:t>input:   </a:t>
                </a:r>
                <a14:m>
                  <m:oMath xmlns:m="http://schemas.openxmlformats.org/officeDocument/2006/math">
                    <m:r>
                      <a:rPr lang="en-US" altLang="zh-CN" sz="1800" i="1">
                        <a:latin typeface="Cambria Math" panose="02040503050406030204" charset="0"/>
                        <a:cs typeface="Cambria Math" panose="02040503050406030204" charset="0"/>
                      </a:rPr>
                      <m:t>[</m:t>
                    </m:r>
                    <m:r>
                      <a:rPr lang="en-US" altLang="zh-CN" sz="1800" b="1" i="1" smtClean="0">
                        <a:latin typeface="Cambria Math" panose="02040503050406030204" pitchFamily="18" charset="0"/>
                        <a:cs typeface="Cambria Math" panose="02040503050406030204" charset="0"/>
                      </a:rPr>
                      <m:t>…</m:t>
                    </m:r>
                    <m:r>
                      <a:rPr lang="en-US" altLang="zh-CN" sz="1800" i="1">
                        <a:latin typeface="Cambria Math" panose="02040503050406030204" charset="0"/>
                        <a:cs typeface="Cambria Math" panose="02040503050406030204" charset="0"/>
                      </a:rPr>
                      <m:t>, </m:t>
                    </m:r>
                    <m:r>
                      <a:rPr lang="en-US" altLang="zh-CN" sz="1800" i="1">
                        <a:latin typeface="Cambria Math" panose="02040503050406030204" charset="0"/>
                        <a:cs typeface="Cambria Math" panose="02040503050406030204" charset="0"/>
                      </a:rPr>
                      <m:t>𝑥</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𝑎</m:t>
                        </m:r>
                      </m:e>
                      <m:sub>
                        <m:r>
                          <a:rPr lang="en-US" altLang="zh-CN" sz="1800" i="1">
                            <a:latin typeface="Cambria Math" panose="02040503050406030204" charset="0"/>
                            <a:cs typeface="Cambria Math" panose="02040503050406030204" charset="0"/>
                          </a:rPr>
                          <m:t>1</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𝑎</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r>
                      <a:rPr lang="en-US" altLang="zh-CN" sz="1800" b="1" i="1" smtClean="0">
                        <a:latin typeface="Cambria Math" panose="02040503050406030204" pitchFamily="18" charset="0"/>
                        <a:cs typeface="Cambria Math" panose="02040503050406030204" charset="0"/>
                      </a:rPr>
                      <m:t>…</m:t>
                    </m:r>
                    <m:r>
                      <a:rPr lang="en-US" altLang="zh-CN" sz="1800">
                        <a:latin typeface="Cambria Math" panose="02040503050406030204" charset="0"/>
                        <a:cs typeface="Cambria Math" panose="02040503050406030204" charset="0"/>
                      </a:rPr>
                      <m:t>]</m:t>
                    </m:r>
                  </m:oMath>
                </a14:m>
                <a:r>
                  <a:rPr lang="en-US" altLang="zh-CN" sz="1800" dirty="0"/>
                  <a:t> </a:t>
                </a:r>
                <a:endParaRPr lang="en-US" altLang="zh-CN" sz="1800" dirty="0">
                  <a:latin typeface="微软雅黑" panose="020B0503020204020204" charset="-122"/>
                  <a:ea typeface="微软雅黑" panose="020B0503020204020204" charset="-122"/>
                </a:endParaRPr>
              </a:p>
              <a:p>
                <a:r>
                  <a:rPr lang="en-US" altLang="zh-CN" sz="1800" b="0" dirty="0">
                    <a:latin typeface="+mn-lt"/>
                    <a:ea typeface="微软雅黑" panose="020B0503020204020204" charset="-122"/>
                  </a:rPr>
                  <a:t>output:</a:t>
                </a:r>
                <a14:m>
                  <m:oMath xmlns:m="http://schemas.openxmlformats.org/officeDocument/2006/math">
                    <m:r>
                      <a:rPr lang="en-US" altLang="zh-CN" sz="1800" b="0" i="0" smtClean="0">
                        <a:latin typeface="Cambria Math" panose="02040503050406030204" pitchFamily="18" charset="0"/>
                        <a:ea typeface="微软雅黑" panose="020B0503020204020204" charset="-122"/>
                      </a:rPr>
                      <m:t> </m:t>
                    </m:r>
                    <m:r>
                      <a:rPr lang="en-US" altLang="zh-CN" sz="1800" b="0">
                        <a:latin typeface="Cambria Math" panose="02040503050406030204" pitchFamily="18" charset="0"/>
                        <a:ea typeface="微软雅黑" panose="020B0503020204020204" charset="-122"/>
                      </a:rPr>
                      <m:t>[…, </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1</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2</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3</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4</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5</m:t>
                        </m:r>
                      </m:sub>
                    </m:sSub>
                    <m:r>
                      <a:rPr lang="en-US" altLang="zh-CN" sz="1800" b="0">
                        <a:latin typeface="Cambria Math" panose="02040503050406030204" pitchFamily="18" charset="0"/>
                        <a:ea typeface="微软雅黑" panose="020B0503020204020204" charset="-122"/>
                      </a:rPr>
                      <m:t>,…]</m:t>
                    </m:r>
                  </m:oMath>
                </a14:m>
                <a:endParaRPr lang="en-US" altLang="zh-CN" sz="1800" b="0" dirty="0">
                  <a:latin typeface="+mn-lt"/>
                  <a:ea typeface="微软雅黑" panose="020B0503020204020204" charset="-122"/>
                </a:endParaRPr>
              </a:p>
              <a:p>
                <a:r>
                  <a:rPr lang="en-US" altLang="zh-CN" sz="1800" b="0" dirty="0">
                    <a:latin typeface="+mn-lt"/>
                    <a:ea typeface="微软雅黑" panose="020B0503020204020204" charset="-122"/>
                  </a:rPr>
                  <a:t>Mapping sequence: </a:t>
                </a:r>
              </a:p>
              <a:p>
                <a:pPr marL="0" indent="0">
                  <a:buNone/>
                </a:pPr>
                <a:r>
                  <a:rPr lang="en-US" altLang="zh-CN" sz="1800" b="0" dirty="0">
                    <a:latin typeface="+mn-lt"/>
                    <a:ea typeface="微软雅黑" panose="020B0503020204020204" charset="-122"/>
                    <a:cs typeface="Cambria Math" panose="02040503050406030204" charset="0"/>
                  </a:rPr>
                  <a:t>	</a:t>
                </a:r>
                <a14:m>
                  <m:oMath xmlns:m="http://schemas.openxmlformats.org/officeDocument/2006/math">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m:t>
                    </m:r>
                    <m:r>
                      <m:rPr>
                        <m:sty m:val="p"/>
                      </m:rPr>
                      <a:rPr lang="en-US" altLang="zh-CN" sz="1800">
                        <a:latin typeface="Cambria Math" panose="02040503050406030204" charset="0"/>
                        <a:cs typeface="Cambria Math" panose="02040503050406030204" charset="0"/>
                      </a:rPr>
                      <m:t>x</m:t>
                    </m:r>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4</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 ...]</m:t>
                    </m:r>
                  </m:oMath>
                </a14:m>
                <a:r>
                  <a:rPr lang="en-US" altLang="zh-CN" sz="1800" dirty="0"/>
                  <a:t> </a:t>
                </a:r>
              </a:p>
              <a:p>
                <a:r>
                  <a:rPr lang="en-US" altLang="zh-CN" sz="1800" b="0" dirty="0">
                    <a:latin typeface="+mn-lt"/>
                  </a:rPr>
                  <a:t>If there exists an </a:t>
                </a:r>
                <a:r>
                  <a:rPr lang="zh-CN" altLang="en-US" sz="1800" b="0" dirty="0">
                    <a:latin typeface="+mn-lt"/>
                  </a:rPr>
                  <a:t>𝑖</a:t>
                </a:r>
                <a:r>
                  <a:rPr lang="en-US" altLang="zh-CN" sz="1800" b="0" dirty="0">
                    <a:latin typeface="+mn-lt"/>
                  </a:rPr>
                  <a:t>, for any </a:t>
                </a:r>
                <a14:m>
                  <m:oMath xmlns:m="http://schemas.openxmlformats.org/officeDocument/2006/math">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&gt;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𝑗</m:t>
                        </m:r>
                      </m:sub>
                    </m:sSub>
                    <m:r>
                      <a:rPr lang="en-US" altLang="zh-CN" sz="1800" i="1">
                        <a:latin typeface="Cambria Math" panose="02040503050406030204" charset="0"/>
                        <a:cs typeface="Cambria Math" panose="02040503050406030204" charset="0"/>
                      </a:rPr>
                      <m:t>=0</m:t>
                    </m:r>
                  </m:oMath>
                </a14:m>
                <a:r>
                  <a:rPr lang="en-US" altLang="zh-CN" sz="1800" b="0" dirty="0">
                    <a:latin typeface="+mn-lt"/>
                  </a:rPr>
                  <a:t>, then the mapping is: </a:t>
                </a: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m:t>
                      </m:r>
                      <m:r>
                        <m:rPr>
                          <m:sty m:val="p"/>
                        </m:rPr>
                        <a:rPr lang="en-US" altLang="zh-CN" sz="1800">
                          <a:latin typeface="Cambria Math" panose="02040503050406030204" charset="0"/>
                          <a:cs typeface="Cambria Math" panose="02040503050406030204" charset="0"/>
                        </a:rPr>
                        <m:t>x</m:t>
                      </m:r>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4</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 ...,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+1</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𝑖</m:t>
                          </m:r>
                        </m:sub>
                      </m:sSub>
                      <m:r>
                        <a:rPr lang="en-US" altLang="zh-CN" sz="1800">
                          <a:latin typeface="Cambria Math" panose="02040503050406030204" charset="0"/>
                          <a:cs typeface="Cambria Math" panose="02040503050406030204" charset="0"/>
                        </a:rPr>
                        <m:t>]</m:t>
                      </m:r>
                    </m:oMath>
                  </m:oMathPara>
                </a14:m>
                <a:endParaRPr lang="en-US" altLang="zh-CN" sz="1800" dirty="0">
                  <a:latin typeface="Cambria Math" panose="02040503050406030204" charset="0"/>
                  <a:cs typeface="Cambria Math" panose="02040503050406030204" charset="0"/>
                </a:endParaRPr>
              </a:p>
              <a:p>
                <a:pPr marL="0" indent="0">
                  <a:buNone/>
                </a:pPr>
                <a:endParaRPr lang="zh-CN" altLang="en-US" sz="1800" b="0" dirty="0">
                  <a:latin typeface="+mn-lt"/>
                  <a:ea typeface="微软雅黑" panose="020B0503020204020204" charset="-122"/>
                </a:endParaRPr>
              </a:p>
              <a:p>
                <a:r>
                  <a:rPr lang="en-US" altLang="zh-CN" sz="1800" b="0" dirty="0">
                    <a:latin typeface="+mn-lt"/>
                  </a:rPr>
                  <a:t>For example, if the input is</a:t>
                </a:r>
                <a:r>
                  <a:rPr lang="en-US" altLang="zh-CN" sz="1800" dirty="0">
                    <a:latin typeface="Cambria Math" panose="02040503050406030204" charset="0"/>
                  </a:rPr>
                  <a:t> </a:t>
                </a:r>
                <a14:m>
                  <m:oMath xmlns:m="http://schemas.openxmlformats.org/officeDocument/2006/math">
                    <m:d>
                      <m:dPr>
                        <m:begChr m:val="["/>
                        <m:endChr m:val="]"/>
                        <m:ctrlPr>
                          <a:rPr lang="en-US" altLang="zh-CN" sz="1800" i="1">
                            <a:latin typeface="Cambria Math" panose="02040503050406030204" pitchFamily="18" charset="0"/>
                            <a:cs typeface="Cambria Math" panose="02040503050406030204" charset="0"/>
                          </a:rPr>
                        </m:ctrlPr>
                      </m:dPr>
                      <m:e>
                        <m:r>
                          <a:rPr lang="en-US" altLang="zh-CN" sz="1800">
                            <a:latin typeface="Cambria Math" panose="02040503050406030204" charset="0"/>
                            <a:cs typeface="Cambria Math" panose="02040503050406030204" charset="0"/>
                          </a:rPr>
                          <m:t>..., 34, 2, 3, ...</m:t>
                        </m:r>
                      </m:e>
                    </m:d>
                  </m:oMath>
                </a14:m>
                <a:r>
                  <a:rPr lang="en-US" altLang="zh-CN" sz="1800" b="0" dirty="0">
                    <a:latin typeface="+mn-lt"/>
                  </a:rPr>
                  <a:t>, the output is</a:t>
                </a:r>
              </a:p>
              <a:p>
                <a:pPr marL="0" indent="0">
                  <a:buNone/>
                </a:pPr>
                <a:r>
                  <a:rPr lang="en-US" altLang="zh-CN" sz="1800" b="0" dirty="0">
                    <a:latin typeface="+mn-lt"/>
                  </a:rPr>
                  <a:t>	</a:t>
                </a:r>
                <a14:m>
                  <m:oMath xmlns:m="http://schemas.openxmlformats.org/officeDocument/2006/math">
                    <m:d>
                      <m:dPr>
                        <m:begChr m:val="["/>
                        <m:endChr m:val="]"/>
                        <m:ctrlPr>
                          <a:rPr lang="en-US" altLang="zh-CN" sz="1800" i="1">
                            <a:latin typeface="Cambria Math" panose="02040503050406030204" pitchFamily="18" charset="0"/>
                            <a:cs typeface="Cambria Math" panose="02040503050406030204" charset="0"/>
                          </a:rPr>
                        </m:ctrlPr>
                      </m:dPr>
                      <m:e>
                        <m:r>
                          <a:rPr lang="en-US" altLang="zh-CN" sz="1800">
                            <a:latin typeface="Cambria Math" panose="02040503050406030204" charset="0"/>
                            <a:cs typeface="Cambria Math" panose="02040503050406030204" charset="0"/>
                          </a:rPr>
                          <m:t>..., 80, 35, 33, 33, 33, ..., 33</m:t>
                        </m:r>
                      </m:e>
                    </m:d>
                  </m:oMath>
                </a14:m>
                <a:r>
                  <a:rPr lang="en-US" altLang="zh-CN" sz="1800" b="0" dirty="0">
                    <a:latin typeface="+mn-lt"/>
                    <a:cs typeface="Cambria Math" panose="02040503050406030204" charset="0"/>
                  </a:rPr>
                  <a:t>,</a:t>
                </a:r>
              </a:p>
              <a:p>
                <a:pPr marL="0" indent="0">
                  <a:buNone/>
                </a:pPr>
                <a:r>
                  <a:rPr lang="en-US" altLang="zh-CN" sz="1800" b="0" dirty="0">
                    <a:latin typeface="+mn-lt"/>
                  </a:rPr>
                  <a:t>       then the </a:t>
                </a:r>
                <a:r>
                  <a:rPr lang="en-US" altLang="zh-CN" sz="1800" b="0" dirty="0">
                    <a:latin typeface="+mn-lt"/>
                    <a:ea typeface="微软雅黑" panose="020B0503020204020204" charset="-122"/>
                  </a:rPr>
                  <a:t>mapping</a:t>
                </a:r>
                <a:r>
                  <a:rPr lang="zh-CN" altLang="en-US" sz="1800" b="0" dirty="0">
                    <a:latin typeface="+mn-lt"/>
                  </a:rPr>
                  <a:t> </a:t>
                </a:r>
                <a:r>
                  <a:rPr lang="en-US" altLang="zh-CN" sz="1800" b="0" dirty="0">
                    <a:latin typeface="+mn-lt"/>
                  </a:rPr>
                  <a:t>is</a:t>
                </a:r>
                <a14:m>
                  <m:oMath xmlns:m="http://schemas.openxmlformats.org/officeDocument/2006/math">
                    <m:r>
                      <a:rPr lang="en-US" altLang="zh-CN" sz="1800" b="0">
                        <a:latin typeface="Cambria Math" panose="02040503050406030204" pitchFamily="18" charset="0"/>
                        <a:cs typeface="Cambria Math" panose="02040503050406030204" charset="0"/>
                      </a:rPr>
                      <m:t>[1, −2]</m:t>
                    </m:r>
                  </m:oMath>
                </a14:m>
                <a:r>
                  <a:rPr lang="en-US" altLang="zh-CN" sz="1800" b="0" dirty="0">
                    <a:latin typeface="+mn-lt"/>
                  </a:rPr>
                  <a:t>.</a:t>
                </a:r>
              </a:p>
            </p:txBody>
          </p:sp>
        </mc:Choice>
        <mc:Fallback xmlns="">
          <p:sp>
            <p:nvSpPr>
              <p:cNvPr id="3" name="内容占位符 2">
                <a:extLst>
                  <a:ext uri="{FF2B5EF4-FFF2-40B4-BE49-F238E27FC236}">
                    <a16:creationId xmlns:a16="http://schemas.microsoft.com/office/drawing/2014/main" id="{62A6DEB4-E585-35DA-4CFD-297B77C9113C}"/>
                  </a:ext>
                </a:extLst>
              </p:cNvPr>
              <p:cNvSpPr>
                <a:spLocks noGrp="1" noRot="1" noChangeAspect="1" noMove="1" noResize="1" noEditPoints="1" noAdjustHandles="1" noChangeArrowheads="1" noChangeShapeType="1" noTextEdit="1"/>
              </p:cNvSpPr>
              <p:nvPr>
                <p:ph idx="1"/>
              </p:nvPr>
            </p:nvSpPr>
            <p:spPr>
              <a:xfrm>
                <a:off x="7114784" y="876431"/>
                <a:ext cx="4958568" cy="5371465"/>
              </a:xfrm>
              <a:blipFill>
                <a:blip r:embed="rId3"/>
                <a:stretch>
                  <a:fillRect t="-681" r="-98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EA06B4E-A640-37D7-6D40-01D5CA476CC2}"/>
              </a:ext>
            </a:extLst>
          </p:cNvPr>
          <p:cNvPicPr>
            <a:picLocks noChangeAspect="1"/>
          </p:cNvPicPr>
          <p:nvPr/>
        </p:nvPicPr>
        <p:blipFill>
          <a:blip r:embed="rId4"/>
          <a:stretch>
            <a:fillRect/>
          </a:stretch>
        </p:blipFill>
        <p:spPr>
          <a:xfrm>
            <a:off x="532357" y="1255538"/>
            <a:ext cx="6520384" cy="4346923"/>
          </a:xfrm>
          <a:prstGeom prst="rect">
            <a:avLst/>
          </a:prstGeom>
        </p:spPr>
      </p:pic>
    </p:spTree>
    <p:extLst>
      <p:ext uri="{BB962C8B-B14F-4D97-AF65-F5344CB8AC3E}">
        <p14:creationId xmlns:p14="http://schemas.microsoft.com/office/powerpoint/2010/main" val="173192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90D63C-9DBA-92E2-C01B-C7EF71C2BBE5}"/>
              </a:ext>
            </a:extLst>
          </p:cNvPr>
          <p:cNvSpPr>
            <a:spLocks noGrp="1"/>
          </p:cNvSpPr>
          <p:nvPr>
            <p:ph type="title"/>
          </p:nvPr>
        </p:nvSpPr>
        <p:spPr/>
        <p:txBody>
          <a:bodyPr/>
          <a:lstStyle/>
          <a:p>
            <a:r>
              <a:rPr lang="en-US" altLang="zh-CN" dirty="0"/>
              <a:t>Difficulties</a:t>
            </a:r>
            <a:endParaRPr lang="zh-CN" altLang="en-US" dirty="0"/>
          </a:p>
        </p:txBody>
      </p:sp>
      <p:sp>
        <p:nvSpPr>
          <p:cNvPr id="4" name="内容占位符 3">
            <a:extLst>
              <a:ext uri="{FF2B5EF4-FFF2-40B4-BE49-F238E27FC236}">
                <a16:creationId xmlns:a16="http://schemas.microsoft.com/office/drawing/2014/main" id="{9BFCFBF2-F582-8D0B-E6CB-03F60C482479}"/>
              </a:ext>
            </a:extLst>
          </p:cNvPr>
          <p:cNvSpPr>
            <a:spLocks noGrp="1"/>
          </p:cNvSpPr>
          <p:nvPr>
            <p:ph idx="1"/>
          </p:nvPr>
        </p:nvSpPr>
        <p:spPr/>
        <p:txBody>
          <a:bodyPr>
            <a:normAutofit/>
          </a:bodyPr>
          <a:lstStyle/>
          <a:p>
            <a:r>
              <a:rPr lang="en-US" altLang="zh-CN" sz="1800" b="0" i="0" u="none" strike="noStrike" baseline="0" dirty="0">
                <a:latin typeface="+mn-lt"/>
                <a:cs typeface="Times New Roman" panose="02020603050405020304" pitchFamily="18" charset="0"/>
              </a:rPr>
              <a:t>Complex data structure.</a:t>
            </a:r>
          </a:p>
          <a:p>
            <a:pPr lvl="1"/>
            <a:r>
              <a:rPr lang="en-US" altLang="zh-CN" sz="1800" b="0" i="0" u="none" strike="noStrike" baseline="0" dirty="0">
                <a:latin typeface="+mn-lt"/>
                <a:cs typeface="Times New Roman" panose="02020603050405020304" pitchFamily="18" charset="0"/>
              </a:rPr>
              <a:t>“calculate the product of the first two numbers: 10, 20, 30” </a:t>
            </a:r>
          </a:p>
          <a:p>
            <a:pPr lvl="2"/>
            <a:r>
              <a:rPr lang="en-US" altLang="zh-CN" b="0" i="0" u="none" strike="noStrike" baseline="0" dirty="0">
                <a:latin typeface="+mn-lt"/>
                <a:cs typeface="Times New Roman" panose="02020603050405020304" pitchFamily="18" charset="0"/>
              </a:rPr>
              <a:t>alternative ways</a:t>
            </a:r>
            <a:endParaRPr lang="en-US" altLang="zh-CN" b="0" dirty="0">
              <a:latin typeface="+mn-lt"/>
              <a:cs typeface="Times New Roman" panose="02020603050405020304" pitchFamily="18" charset="0"/>
            </a:endParaRPr>
          </a:p>
          <a:p>
            <a:pPr lvl="2"/>
            <a:r>
              <a:rPr lang="en-US" altLang="zh-CN" b="0" dirty="0">
                <a:latin typeface="+mn-lt"/>
                <a:cs typeface="Times New Roman" panose="02020603050405020304" pitchFamily="18" charset="0"/>
              </a:rPr>
              <a:t>Multiple tokens together to execute an operation</a:t>
            </a:r>
          </a:p>
          <a:p>
            <a:r>
              <a:rPr lang="en-US" altLang="zh-CN" sz="1800" b="0" i="0" u="none" strike="noStrike" baseline="0" dirty="0">
                <a:latin typeface="+mn-lt"/>
                <a:cs typeface="Times New Roman" panose="02020603050405020304" pitchFamily="18" charset="0"/>
              </a:rPr>
              <a:t>Training and test boundary</a:t>
            </a:r>
          </a:p>
          <a:p>
            <a:pPr lvl="1"/>
            <a:r>
              <a:rPr lang="en-US" altLang="zh-CN" sz="1800" b="0" i="0" u="none" strike="noStrike" baseline="0" dirty="0">
                <a:latin typeface="+mn-lt"/>
                <a:cs typeface="Times New Roman" panose="02020603050405020304" pitchFamily="18" charset="0"/>
              </a:rPr>
              <a:t>reversal curse</a:t>
            </a:r>
            <a:endParaRPr lang="en-US" altLang="zh-CN" sz="1800" b="0" dirty="0">
              <a:latin typeface="+mn-lt"/>
              <a:cs typeface="Times New Roman" panose="02020603050405020304" pitchFamily="18" charset="0"/>
            </a:endParaRPr>
          </a:p>
          <a:p>
            <a:pPr lvl="1" algn="l"/>
            <a:r>
              <a:rPr lang="en-US" altLang="zh-CN" sz="1800" b="0" i="0" u="none" strike="noStrike" baseline="0" dirty="0">
                <a:latin typeface="+mn-lt"/>
                <a:cs typeface="Times New Roman" panose="02020603050405020304" pitchFamily="18" charset="0"/>
              </a:rPr>
              <a:t>“Who is Tom Cruise’s mother?” &amp;&amp; “Who is Mary Lee Pfeiffer’s son?” Hard to check which is more frequent.</a:t>
            </a:r>
          </a:p>
          <a:p>
            <a:pPr algn="l"/>
            <a:r>
              <a:rPr lang="en-US" altLang="zh-CN" sz="1800" b="0" i="0" u="none" strike="noStrike" baseline="0" dirty="0">
                <a:latin typeface="+mn-lt"/>
                <a:cs typeface="Times New Roman" panose="02020603050405020304" pitchFamily="18" charset="0"/>
              </a:rPr>
              <a:t>Unknown target functions.</a:t>
            </a:r>
          </a:p>
          <a:p>
            <a:pPr algn="l"/>
            <a:r>
              <a:rPr lang="en-US" altLang="zh-CN" sz="1800" b="0" i="0" u="none" strike="noStrike" baseline="0" dirty="0">
                <a:latin typeface="+mn-lt"/>
                <a:cs typeface="Times New Roman" panose="02020603050405020304" pitchFamily="18" charset="0"/>
              </a:rPr>
              <a:t>Large computational cost and memory for academic groups</a:t>
            </a:r>
          </a:p>
          <a:p>
            <a:pPr algn="l"/>
            <a:r>
              <a:rPr lang="en-US" altLang="zh-CN" sz="1800" b="0" dirty="0">
                <a:latin typeface="+mn-lt"/>
                <a:cs typeface="Times New Roman" panose="02020603050405020304" pitchFamily="18" charset="0"/>
              </a:rPr>
              <a:t>prepare data for a specific task</a:t>
            </a:r>
          </a:p>
          <a:p>
            <a:pPr algn="l"/>
            <a:r>
              <a:rPr lang="en-US" altLang="zh-CN" sz="1800" b="0" dirty="0">
                <a:latin typeface="+mn-lt"/>
                <a:cs typeface="Times New Roman" panose="02020603050405020304" pitchFamily="18" charset="0"/>
              </a:rPr>
              <a:t>Interpretability for the inferring process.</a:t>
            </a:r>
          </a:p>
          <a:p>
            <a:pPr algn="l"/>
            <a:r>
              <a:rPr lang="en-US" altLang="zh-CN" sz="1800" b="0" dirty="0">
                <a:latin typeface="+mn-lt"/>
                <a:cs typeface="Times New Roman" panose="02020603050405020304" pitchFamily="18" charset="0"/>
              </a:rPr>
              <a:t>……</a:t>
            </a:r>
          </a:p>
        </p:txBody>
      </p:sp>
    </p:spTree>
    <p:extLst>
      <p:ext uri="{BB962C8B-B14F-4D97-AF65-F5344CB8AC3E}">
        <p14:creationId xmlns:p14="http://schemas.microsoft.com/office/powerpoint/2010/main" val="1533712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AF127-B6CC-0C08-910E-340F2C74FC59}"/>
              </a:ext>
            </a:extLst>
          </p:cNvPr>
          <p:cNvSpPr>
            <a:spLocks noGrp="1"/>
          </p:cNvSpPr>
          <p:nvPr>
            <p:ph type="title"/>
          </p:nvPr>
        </p:nvSpPr>
        <p:spPr/>
        <p:txBody>
          <a:bodyPr/>
          <a:lstStyle/>
          <a:p>
            <a:r>
              <a:rPr lang="en-US" altLang="zh-CN" dirty="0"/>
              <a:t>Working memory task</a:t>
            </a:r>
            <a:endParaRPr lang="zh-CN" altLang="en-US" dirty="0"/>
          </a:p>
        </p:txBody>
      </p:sp>
      <p:pic>
        <p:nvPicPr>
          <p:cNvPr id="3074" name="Picture 2">
            <a:extLst>
              <a:ext uri="{FF2B5EF4-FFF2-40B4-BE49-F238E27FC236}">
                <a16:creationId xmlns:a16="http://schemas.microsoft.com/office/drawing/2014/main" id="{192AC0AB-2D3D-6439-DE66-684B3E6C7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9" t="-1635" r="47663" b="57910"/>
          <a:stretch/>
        </p:blipFill>
        <p:spPr bwMode="auto">
          <a:xfrm>
            <a:off x="0" y="1380045"/>
            <a:ext cx="6203137" cy="441962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7C666CB-496F-61F8-E1F3-19ED92818256}"/>
              </a:ext>
            </a:extLst>
          </p:cNvPr>
          <p:cNvSpPr txBox="1"/>
          <p:nvPr/>
        </p:nvSpPr>
        <p:spPr>
          <a:xfrm>
            <a:off x="154292" y="5964532"/>
            <a:ext cx="10466493" cy="369332"/>
          </a:xfrm>
          <a:prstGeom prst="rect">
            <a:avLst/>
          </a:prstGeom>
          <a:noFill/>
        </p:spPr>
        <p:txBody>
          <a:bodyPr wrap="square">
            <a:spAutoFit/>
          </a:bodyPr>
          <a:lstStyle/>
          <a:p>
            <a:r>
              <a:rPr lang="en-US" altLang="zh-CN" b="0" i="0" dirty="0">
                <a:solidFill>
                  <a:srgbClr val="1F1F1F"/>
                </a:solidFill>
                <a:effectLst/>
                <a:latin typeface="ElsevierSans"/>
              </a:rPr>
              <a:t>Xiao-Jing Wang</a:t>
            </a:r>
            <a:r>
              <a:rPr lang="en-US" altLang="zh-CN" dirty="0">
                <a:solidFill>
                  <a:srgbClr val="1F1F1F"/>
                </a:solidFill>
                <a:latin typeface="ElsevierSans"/>
              </a:rPr>
              <a:t>, </a:t>
            </a:r>
            <a:r>
              <a:rPr lang="en-US" altLang="zh-CN" b="0" i="0" dirty="0">
                <a:solidFill>
                  <a:srgbClr val="1F1F1F"/>
                </a:solidFill>
                <a:effectLst/>
                <a:latin typeface="ElsevierGulliver"/>
              </a:rPr>
              <a:t>Decision Making in Recurrent Neuronal Circuits, Neuron, </a:t>
            </a:r>
            <a:r>
              <a:rPr lang="en-US" altLang="zh-CN" dirty="0">
                <a:solidFill>
                  <a:srgbClr val="1F1F1F"/>
                </a:solidFill>
                <a:latin typeface="ElsevierSans"/>
              </a:rPr>
              <a:t>2008</a:t>
            </a:r>
            <a:endParaRPr lang="zh-CN" altLang="en-US" dirty="0"/>
          </a:p>
        </p:txBody>
      </p:sp>
      <p:pic>
        <p:nvPicPr>
          <p:cNvPr id="6" name="Picture 2">
            <a:extLst>
              <a:ext uri="{FF2B5EF4-FFF2-40B4-BE49-F238E27FC236}">
                <a16:creationId xmlns:a16="http://schemas.microsoft.com/office/drawing/2014/main" id="{016FB156-B5D2-75FA-D172-2A23396F2A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86" t="48337"/>
          <a:stretch/>
        </p:blipFill>
        <p:spPr bwMode="auto">
          <a:xfrm>
            <a:off x="6874931" y="1012730"/>
            <a:ext cx="4682067" cy="483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19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Working memory task</a:t>
            </a:r>
          </a:p>
        </p:txBody>
      </p:sp>
      <p:pic>
        <p:nvPicPr>
          <p:cNvPr id="5" name="图片 4"/>
          <p:cNvPicPr>
            <a:picLocks noChangeAspect="1"/>
          </p:cNvPicPr>
          <p:nvPr>
            <p:custDataLst>
              <p:tags r:id="rId1"/>
            </p:custDataLst>
          </p:nvPr>
        </p:nvPicPr>
        <p:blipFill>
          <a:blip r:embed="rId4"/>
          <a:stretch>
            <a:fillRect/>
          </a:stretch>
        </p:blipFill>
        <p:spPr>
          <a:xfrm>
            <a:off x="607332" y="820369"/>
            <a:ext cx="4172948" cy="1793048"/>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6258015" y="876743"/>
            <a:ext cx="4850735" cy="292255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9665" y="2671807"/>
                <a:ext cx="5698571" cy="3279872"/>
              </a:xfrm>
              <a:prstGeom prst="rect">
                <a:avLst/>
              </a:prstGeom>
              <a:noFill/>
            </p:spPr>
            <p:txBody>
              <a:bodyPr wrap="square" rtlCol="0">
                <a:spAutoFit/>
              </a:bodyPr>
              <a:lstStyle/>
              <a:p>
                <a:r>
                  <a:rPr lang="en-US" altLang="zh-CN" dirty="0">
                    <a:solidFill>
                      <a:schemeClr val="tx2"/>
                    </a:solidFill>
                  </a:rPr>
                  <a:t>The training data consists of 40,000 instances. In the training set, </a:t>
                </a:r>
                <a14:m>
                  <m:oMath xmlns:m="http://schemas.openxmlformats.org/officeDocument/2006/math">
                    <m:sSub>
                      <m:sSubPr>
                        <m:ctrlPr>
                          <a:rPr lang="en-US" altLang="zh-CN" i="1" smtClean="0">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𝑎</m:t>
                        </m:r>
                      </m:e>
                      <m:sub>
                        <m:r>
                          <a:rPr lang="en-US" altLang="zh-CN" i="1">
                            <a:solidFill>
                              <a:schemeClr val="tx2"/>
                            </a:solidFill>
                            <a:latin typeface="Cambria Math" panose="02040503050406030204" charset="0"/>
                            <a:cs typeface="Cambria Math" panose="02040503050406030204" charset="0"/>
                          </a:rPr>
                          <m:t>1</m:t>
                        </m:r>
                      </m:sub>
                    </m:sSub>
                    <m:r>
                      <a:rPr lang="en-US" altLang="zh-CN" i="1">
                        <a:solidFill>
                          <a:schemeClr val="tx2"/>
                        </a:solidFill>
                        <a:latin typeface="Cambria Math" panose="02040503050406030204" charset="0"/>
                        <a:cs typeface="Cambria Math" panose="02040503050406030204" charset="0"/>
                      </a:rPr>
                      <m:t> ∈{2,3}, </m:t>
                    </m:r>
                    <m:sSub>
                      <m:sSubPr>
                        <m:ctrlPr>
                          <a:rPr lang="en-US" altLang="zh-CN" i="1">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𝑎</m:t>
                        </m:r>
                      </m:e>
                      <m:sub>
                        <m:r>
                          <a:rPr lang="en-US" altLang="zh-CN" i="1">
                            <a:solidFill>
                              <a:schemeClr val="tx2"/>
                            </a:solidFill>
                            <a:latin typeface="Cambria Math" panose="02040503050406030204" charset="0"/>
                            <a:cs typeface="Cambria Math" panose="02040503050406030204" charset="0"/>
                          </a:rPr>
                          <m:t>2</m:t>
                        </m:r>
                      </m:sub>
                    </m:sSub>
                    <m:r>
                      <a:rPr lang="en-US" altLang="zh-CN" i="1">
                        <a:solidFill>
                          <a:schemeClr val="tx2"/>
                        </a:solidFill>
                        <a:latin typeface="Cambria Math" panose="02040503050406030204" charset="0"/>
                        <a:cs typeface="Cambria Math" panose="02040503050406030204" charset="0"/>
                      </a:rPr>
                      <m:t> ∈{4,5}</m:t>
                    </m:r>
                  </m:oMath>
                </a14:m>
                <a:r>
                  <a:rPr lang="en-US" altLang="zh-CN" dirty="0">
                    <a:solidFill>
                      <a:schemeClr val="tx2"/>
                    </a:solidFill>
                  </a:rPr>
                  <a:t>.</a:t>
                </a:r>
              </a:p>
              <a:p>
                <a:r>
                  <a:rPr lang="en-US" altLang="zh-CN" dirty="0">
                    <a:solidFill>
                      <a:schemeClr val="tx2"/>
                    </a:solidFill>
                  </a:rPr>
                  <a:t>Since the model can only see the final output and not the intermediate calculations, the operations corresponding to different numbers are multi-solution. Below are the operational rules learned by the model:</a:t>
                </a:r>
              </a:p>
              <a:p>
                <a:endParaRPr lang="en-US" altLang="zh-CN" i="1" dirty="0">
                  <a:solidFill>
                    <a:schemeClr val="tx2"/>
                  </a:solidFill>
                  <a:latin typeface="Cambria Math" panose="02040503050406030204" pitchFamily="18" charset="0"/>
                  <a:cs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𝑓</m:t>
                          </m:r>
                        </m:e>
                        <m:sub>
                          <m:r>
                            <a:rPr lang="en-US" altLang="zh-CN" i="1">
                              <a:solidFill>
                                <a:schemeClr val="tx2"/>
                              </a:solidFill>
                              <a:latin typeface="Cambria Math" panose="02040503050406030204" charset="0"/>
                              <a:cs typeface="Cambria Math" panose="02040503050406030204" charset="0"/>
                            </a:rPr>
                            <m:t>𝑎</m:t>
                          </m:r>
                        </m:sub>
                      </m:sSub>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m:t>
                      </m:r>
                      <m:d>
                        <m:dPr>
                          <m:begChr m:val="{"/>
                          <m:endChr m:val=""/>
                          <m:ctrlPr>
                            <a:rPr lang="en-US" altLang="zh-CN" i="1">
                              <a:solidFill>
                                <a:schemeClr val="tx2"/>
                              </a:solidFill>
                              <a:latin typeface="Cambria Math" panose="02040503050406030204" pitchFamily="18" charset="0"/>
                              <a:cs typeface="Cambria Math" panose="02040503050406030204" charset="0"/>
                            </a:rPr>
                          </m:ctrlPr>
                        </m:dPr>
                        <m:e>
                          <m:eqArr>
                            <m:eqArrPr>
                              <m:ctrlPr>
                                <a:rPr lang="en-US" altLang="zh-CN" i="1">
                                  <a:solidFill>
                                    <a:schemeClr val="tx2"/>
                                  </a:solidFill>
                                  <a:latin typeface="Cambria Math" panose="02040503050406030204" pitchFamily="18" charset="0"/>
                                  <a:cs typeface="Cambria Math" panose="02040503050406030204" charset="0"/>
                                </a:rPr>
                              </m:ctrlPr>
                            </m:eqArrPr>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 =2</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+1, 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=3</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=4</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−2, 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 =5</m:t>
                              </m:r>
                            </m:e>
                          </m:eqArr>
                        </m:e>
                      </m:d>
                    </m:oMath>
                  </m:oMathPara>
                </a14:m>
                <a:endParaRPr lang="zh-CN" altLang="en-US" i="1" dirty="0">
                  <a:solidFill>
                    <a:schemeClr val="tx2"/>
                  </a:solidFill>
                  <a:latin typeface="Cambria Math" panose="02040503050406030204"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9665" y="2671807"/>
                <a:ext cx="5698571" cy="3279872"/>
              </a:xfrm>
              <a:prstGeom prst="rect">
                <a:avLst/>
              </a:prstGeom>
              <a:blipFill>
                <a:blip r:embed="rId6"/>
                <a:stretch>
                  <a:fillRect l="-856" t="-743" r="-267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C7A4C68-98F7-46B9-B160-7E0A386EF0A5}"/>
              </a:ext>
            </a:extLst>
          </p:cNvPr>
          <p:cNvPicPr>
            <a:picLocks noChangeAspect="1"/>
          </p:cNvPicPr>
          <p:nvPr/>
        </p:nvPicPr>
        <p:blipFill>
          <a:blip r:embed="rId7"/>
          <a:stretch>
            <a:fillRect/>
          </a:stretch>
        </p:blipFill>
        <p:spPr>
          <a:xfrm>
            <a:off x="5337633" y="4336853"/>
            <a:ext cx="6630185" cy="19179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73100-ECBD-BF71-64F7-249373A6FB8E}"/>
              </a:ext>
            </a:extLst>
          </p:cNvPr>
          <p:cNvSpPr>
            <a:spLocks noGrp="1"/>
          </p:cNvSpPr>
          <p:nvPr>
            <p:ph type="title"/>
          </p:nvPr>
        </p:nvSpPr>
        <p:spPr/>
        <p:txBody>
          <a:bodyPr/>
          <a:lstStyle/>
          <a:p>
            <a:r>
              <a:rPr lang="en-US" altLang="zh-CN" dirty="0"/>
              <a:t>Synonym task</a:t>
            </a:r>
            <a:endParaRPr lang="zh-CN" altLang="en-US" dirty="0"/>
          </a:p>
        </p:txBody>
      </p:sp>
      <p:pic>
        <p:nvPicPr>
          <p:cNvPr id="4" name="图片 3">
            <a:extLst>
              <a:ext uri="{FF2B5EF4-FFF2-40B4-BE49-F238E27FC236}">
                <a16:creationId xmlns:a16="http://schemas.microsoft.com/office/drawing/2014/main" id="{2E5B7200-6D21-7BAD-D6FE-AC241379C7A8}"/>
              </a:ext>
            </a:extLst>
          </p:cNvPr>
          <p:cNvPicPr>
            <a:picLocks noChangeAspect="1"/>
          </p:cNvPicPr>
          <p:nvPr/>
        </p:nvPicPr>
        <p:blipFill>
          <a:blip r:embed="rId2"/>
          <a:stretch>
            <a:fillRect/>
          </a:stretch>
        </p:blipFill>
        <p:spPr>
          <a:xfrm>
            <a:off x="4862186" y="1695468"/>
            <a:ext cx="7329814" cy="3664907"/>
          </a:xfrm>
          <a:prstGeom prst="rect">
            <a:avLst/>
          </a:prstGeom>
        </p:spPr>
      </p:pic>
      <p:pic>
        <p:nvPicPr>
          <p:cNvPr id="6" name="图片 5">
            <a:extLst>
              <a:ext uri="{FF2B5EF4-FFF2-40B4-BE49-F238E27FC236}">
                <a16:creationId xmlns:a16="http://schemas.microsoft.com/office/drawing/2014/main" id="{0617FC5F-4E5B-A745-62D1-B4537FB82AA0}"/>
              </a:ext>
            </a:extLst>
          </p:cNvPr>
          <p:cNvPicPr>
            <a:picLocks noChangeAspect="1"/>
          </p:cNvPicPr>
          <p:nvPr/>
        </p:nvPicPr>
        <p:blipFill>
          <a:blip r:embed="rId3"/>
          <a:stretch>
            <a:fillRect/>
          </a:stretch>
        </p:blipFill>
        <p:spPr>
          <a:xfrm>
            <a:off x="328583" y="899680"/>
            <a:ext cx="3429821" cy="1475991"/>
          </a:xfrm>
          <a:prstGeom prst="rect">
            <a:avLst/>
          </a:prstGeom>
        </p:spPr>
      </p:pic>
      <p:sp>
        <p:nvSpPr>
          <p:cNvPr id="7" name="文本框 6">
            <a:extLst>
              <a:ext uri="{FF2B5EF4-FFF2-40B4-BE49-F238E27FC236}">
                <a16:creationId xmlns:a16="http://schemas.microsoft.com/office/drawing/2014/main" id="{67CED079-4ACF-A2B2-B56B-E6BE57D3E501}"/>
              </a:ext>
            </a:extLst>
          </p:cNvPr>
          <p:cNvSpPr txBox="1"/>
          <p:nvPr/>
        </p:nvSpPr>
        <p:spPr>
          <a:xfrm>
            <a:off x="265953" y="2805830"/>
            <a:ext cx="4669302" cy="2862322"/>
          </a:xfrm>
          <a:prstGeom prst="rect">
            <a:avLst/>
          </a:prstGeom>
          <a:noFill/>
        </p:spPr>
        <p:txBody>
          <a:bodyPr wrap="square" rtlCol="0">
            <a:spAutoFit/>
          </a:bodyPr>
          <a:lstStyle/>
          <a:p>
            <a:pPr algn="l"/>
            <a:r>
              <a:rPr lang="en-US" altLang="zh-CN" sz="2000" b="0" i="0" dirty="0">
                <a:solidFill>
                  <a:srgbClr val="374151"/>
                </a:solidFill>
                <a:effectLst/>
              </a:rPr>
              <a:t>Original Set </a:t>
            </a:r>
            <a:r>
              <a:rPr lang="en-US" altLang="zh-CN" sz="2000" dirty="0">
                <a:solidFill>
                  <a:schemeClr val="tx2"/>
                </a:solidFill>
              </a:rPr>
              <a:t>A</a:t>
            </a:r>
            <a:r>
              <a:rPr lang="zh-CN" altLang="en-US" sz="2000" dirty="0">
                <a:solidFill>
                  <a:schemeClr val="tx2"/>
                </a:solidFill>
              </a:rPr>
              <a:t>：</a:t>
            </a:r>
            <a:r>
              <a:rPr lang="en-US" altLang="zh-CN" sz="2000" dirty="0">
                <a:solidFill>
                  <a:schemeClr val="tx2"/>
                </a:solidFill>
              </a:rPr>
              <a:t>{(1,9), (2,9), (9,1), (9,2), (1,2), (1,4), (2,1), (4,1), (2,4), (4,2)}</a:t>
            </a:r>
          </a:p>
          <a:p>
            <a:pPr algn="l"/>
            <a:endParaRPr lang="en-US" altLang="zh-CN" sz="2000" dirty="0">
              <a:solidFill>
                <a:schemeClr val="tx2"/>
              </a:solidFill>
            </a:endParaRPr>
          </a:p>
          <a:p>
            <a:pPr algn="l"/>
            <a:r>
              <a:rPr lang="en-US" altLang="zh-CN" sz="2000" dirty="0">
                <a:solidFill>
                  <a:schemeClr val="tx2"/>
                </a:solidFill>
              </a:rPr>
              <a:t>Synonym learning: A+{(1,3), (3,1), (2,3), (3,2), (4,3), (3,4)}</a:t>
            </a:r>
          </a:p>
          <a:p>
            <a:pPr algn="l"/>
            <a:endParaRPr lang="en-US" altLang="zh-CN" sz="2000" dirty="0">
              <a:solidFill>
                <a:schemeClr val="tx2"/>
              </a:solidFill>
            </a:endParaRPr>
          </a:p>
          <a:p>
            <a:pPr algn="l"/>
            <a:r>
              <a:rPr lang="en-US" altLang="zh-CN" sz="2000" dirty="0">
                <a:solidFill>
                  <a:schemeClr val="tx2"/>
                </a:solidFill>
              </a:rPr>
              <a:t>More sampling: </a:t>
            </a:r>
            <a:r>
              <a:rPr lang="en-US" altLang="zh-CN" sz="2000" b="0" i="0" dirty="0">
                <a:solidFill>
                  <a:schemeClr val="tx2"/>
                </a:solidFill>
                <a:effectLst/>
              </a:rPr>
              <a:t>Proportionally increase the quantity of Set A, do not increase the variety of anchors.</a:t>
            </a:r>
            <a:endParaRPr lang="zh-CN" altLang="en-US" sz="2000" dirty="0">
              <a:solidFill>
                <a:schemeClr val="tx2"/>
              </a:solidFill>
            </a:endParaRPr>
          </a:p>
        </p:txBody>
      </p:sp>
    </p:spTree>
    <p:extLst>
      <p:ext uri="{BB962C8B-B14F-4D97-AF65-F5344CB8AC3E}">
        <p14:creationId xmlns:p14="http://schemas.microsoft.com/office/powerpoint/2010/main" val="711697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C0490-50CE-AD14-4E81-043E2EF99360}"/>
              </a:ext>
            </a:extLst>
          </p:cNvPr>
          <p:cNvSpPr>
            <a:spLocks noGrp="1"/>
          </p:cNvSpPr>
          <p:nvPr>
            <p:ph type="title"/>
          </p:nvPr>
        </p:nvSpPr>
        <p:spPr/>
        <p:txBody>
          <a:bodyPr/>
          <a:lstStyle/>
          <a:p>
            <a:r>
              <a:rPr lang="en-US" altLang="zh-CN" dirty="0"/>
              <a:t>Statistical output task</a:t>
            </a:r>
            <a:endParaRPr lang="zh-CN" altLang="en-US" dirty="0"/>
          </a:p>
        </p:txBody>
      </p:sp>
      <p:sp>
        <p:nvSpPr>
          <p:cNvPr id="3" name="内容占位符 2">
            <a:extLst>
              <a:ext uri="{FF2B5EF4-FFF2-40B4-BE49-F238E27FC236}">
                <a16:creationId xmlns:a16="http://schemas.microsoft.com/office/drawing/2014/main" id="{646D0555-D31F-BA7D-E02E-B198C6DA29DF}"/>
              </a:ext>
            </a:extLst>
          </p:cNvPr>
          <p:cNvSpPr>
            <a:spLocks noGrp="1"/>
          </p:cNvSpPr>
          <p:nvPr>
            <p:ph idx="1"/>
          </p:nvPr>
        </p:nvSpPr>
        <p:spPr/>
        <p:txBody>
          <a:bodyPr/>
          <a:lstStyle/>
          <a:p>
            <a:r>
              <a:rPr lang="en-US" altLang="zh-CN" dirty="0">
                <a:latin typeface="+mn-lt"/>
              </a:rPr>
              <a:t>Suppose 70% likes apple, 30% pear</a:t>
            </a:r>
          </a:p>
          <a:p>
            <a:r>
              <a:rPr lang="en-US" altLang="zh-CN" dirty="0">
                <a:latin typeface="+mn-lt"/>
              </a:rPr>
              <a:t>Ask LLM to suggest apple or pear?</a:t>
            </a:r>
          </a:p>
        </p:txBody>
      </p:sp>
      <p:pic>
        <p:nvPicPr>
          <p:cNvPr id="6" name="图片 5">
            <a:extLst>
              <a:ext uri="{FF2B5EF4-FFF2-40B4-BE49-F238E27FC236}">
                <a16:creationId xmlns:a16="http://schemas.microsoft.com/office/drawing/2014/main" id="{0079F970-CD52-5B32-466D-E6C7DAAD2852}"/>
              </a:ext>
            </a:extLst>
          </p:cNvPr>
          <p:cNvPicPr>
            <a:picLocks noChangeAspect="1"/>
          </p:cNvPicPr>
          <p:nvPr/>
        </p:nvPicPr>
        <p:blipFill>
          <a:blip r:embed="rId2"/>
          <a:stretch>
            <a:fillRect/>
          </a:stretch>
        </p:blipFill>
        <p:spPr>
          <a:xfrm>
            <a:off x="3061864" y="2595646"/>
            <a:ext cx="6068272" cy="2543530"/>
          </a:xfrm>
          <a:prstGeom prst="rect">
            <a:avLst/>
          </a:prstGeom>
        </p:spPr>
      </p:pic>
    </p:spTree>
    <p:extLst>
      <p:ext uri="{BB962C8B-B14F-4D97-AF65-F5344CB8AC3E}">
        <p14:creationId xmlns:p14="http://schemas.microsoft.com/office/powerpoint/2010/main" val="126102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66201-5971-BC98-C64E-B450F7BB973F}"/>
              </a:ext>
            </a:extLst>
          </p:cNvPr>
          <p:cNvSpPr>
            <a:spLocks noGrp="1"/>
          </p:cNvSpPr>
          <p:nvPr>
            <p:ph type="title"/>
          </p:nvPr>
        </p:nvSpPr>
        <p:spPr/>
        <p:txBody>
          <a:bodyPr/>
          <a:lstStyle/>
          <a:p>
            <a:r>
              <a:rPr lang="en-US" altLang="zh-CN" dirty="0"/>
              <a:t>Statistical output task</a:t>
            </a:r>
            <a:endParaRPr lang="zh-CN" altLang="en-US" dirty="0"/>
          </a:p>
        </p:txBody>
      </p:sp>
      <p:sp>
        <p:nvSpPr>
          <p:cNvPr id="8" name="文本框 7">
            <a:extLst>
              <a:ext uri="{FF2B5EF4-FFF2-40B4-BE49-F238E27FC236}">
                <a16:creationId xmlns:a16="http://schemas.microsoft.com/office/drawing/2014/main" id="{497AD1CD-3524-09D1-F7EC-30E8658AE377}"/>
              </a:ext>
            </a:extLst>
          </p:cNvPr>
          <p:cNvSpPr txBox="1"/>
          <p:nvPr/>
        </p:nvSpPr>
        <p:spPr>
          <a:xfrm>
            <a:off x="331940" y="928033"/>
            <a:ext cx="11860060" cy="1200329"/>
          </a:xfrm>
          <a:prstGeom prst="rect">
            <a:avLst/>
          </a:prstGeom>
          <a:noFill/>
        </p:spPr>
        <p:txBody>
          <a:bodyPr wrap="square">
            <a:spAutoFit/>
          </a:bodyPr>
          <a:lstStyle/>
          <a:p>
            <a:pPr marL="285750" indent="-285750">
              <a:buFont typeface="Arial" panose="020B0604020202020204" pitchFamily="34" charset="0"/>
              <a:buChar char="•"/>
            </a:pPr>
            <a:r>
              <a:rPr lang="en-US" altLang="zh-CN" sz="3600" dirty="0">
                <a:solidFill>
                  <a:schemeClr val="tx2"/>
                </a:solidFill>
              </a:rPr>
              <a:t>80%: 3x</a:t>
            </a:r>
            <a:r>
              <a:rPr lang="en-US" altLang="zh-CN" sz="3600" dirty="0">
                <a:solidFill>
                  <a:schemeClr val="tx2"/>
                </a:solidFill>
                <a:sym typeface="Wingdings" panose="05000000000000000000" pitchFamily="2" charset="2"/>
              </a:rPr>
              <a:t>x</a:t>
            </a:r>
          </a:p>
          <a:p>
            <a:pPr marL="285750" indent="-285750">
              <a:buFont typeface="Arial" panose="020B0604020202020204" pitchFamily="34" charset="0"/>
              <a:buChar char="•"/>
            </a:pPr>
            <a:r>
              <a:rPr lang="en-US" altLang="zh-CN" sz="3600" dirty="0">
                <a:solidFill>
                  <a:schemeClr val="tx2"/>
                </a:solidFill>
                <a:sym typeface="Wingdings" panose="05000000000000000000" pitchFamily="2" charset="2"/>
              </a:rPr>
              <a:t>20%: 3x(x+1)</a:t>
            </a:r>
            <a:endParaRPr lang="zh-CN" altLang="en-US" sz="3600" dirty="0">
              <a:solidFill>
                <a:schemeClr val="tx2"/>
              </a:solidFill>
            </a:endParaRPr>
          </a:p>
        </p:txBody>
      </p:sp>
      <p:pic>
        <p:nvPicPr>
          <p:cNvPr id="3" name="图片 2">
            <a:extLst>
              <a:ext uri="{FF2B5EF4-FFF2-40B4-BE49-F238E27FC236}">
                <a16:creationId xmlns:a16="http://schemas.microsoft.com/office/drawing/2014/main" id="{B01199FA-2FE8-BFD4-5125-631BED40DDFB}"/>
              </a:ext>
            </a:extLst>
          </p:cNvPr>
          <p:cNvPicPr>
            <a:picLocks noChangeAspect="1"/>
          </p:cNvPicPr>
          <p:nvPr/>
        </p:nvPicPr>
        <p:blipFill>
          <a:blip r:embed="rId2"/>
          <a:stretch>
            <a:fillRect/>
          </a:stretch>
        </p:blipFill>
        <p:spPr>
          <a:xfrm>
            <a:off x="3340274" y="2128362"/>
            <a:ext cx="5843391" cy="3895594"/>
          </a:xfrm>
          <a:prstGeom prst="rect">
            <a:avLst/>
          </a:prstGeom>
        </p:spPr>
      </p:pic>
    </p:spTree>
    <p:extLst>
      <p:ext uri="{BB962C8B-B14F-4D97-AF65-F5344CB8AC3E}">
        <p14:creationId xmlns:p14="http://schemas.microsoft.com/office/powerpoint/2010/main" val="3060029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DA950-CA8D-AD53-1751-1C4CD47D62C4}"/>
              </a:ext>
            </a:extLst>
          </p:cNvPr>
          <p:cNvSpPr>
            <a:spLocks noGrp="1"/>
          </p:cNvSpPr>
          <p:nvPr>
            <p:ph type="title"/>
          </p:nvPr>
        </p:nvSpPr>
        <p:spPr/>
        <p:txBody>
          <a:bodyPr/>
          <a:lstStyle/>
          <a:p>
            <a:r>
              <a:rPr lang="en-US" altLang="zh-CN" dirty="0"/>
              <a:t>Multi-anchor Task</a:t>
            </a:r>
            <a:endParaRPr lang="zh-CN" altLang="en-US" dirty="0"/>
          </a:p>
        </p:txBody>
      </p:sp>
      <p:pic>
        <p:nvPicPr>
          <p:cNvPr id="5" name="图片 4">
            <a:extLst>
              <a:ext uri="{FF2B5EF4-FFF2-40B4-BE49-F238E27FC236}">
                <a16:creationId xmlns:a16="http://schemas.microsoft.com/office/drawing/2014/main" id="{496D2CA5-6782-482D-8EB8-023C56D391E7}"/>
              </a:ext>
            </a:extLst>
          </p:cNvPr>
          <p:cNvPicPr>
            <a:picLocks noChangeAspect="1"/>
          </p:cNvPicPr>
          <p:nvPr/>
        </p:nvPicPr>
        <p:blipFill>
          <a:blip r:embed="rId2"/>
          <a:stretch>
            <a:fillRect/>
          </a:stretch>
        </p:blipFill>
        <p:spPr>
          <a:xfrm>
            <a:off x="381242" y="1046810"/>
            <a:ext cx="3505001" cy="1495102"/>
          </a:xfrm>
          <a:prstGeom prst="rect">
            <a:avLst/>
          </a:prstGeom>
        </p:spPr>
      </p:pic>
      <p:sp>
        <p:nvSpPr>
          <p:cNvPr id="9" name="文本框 8">
            <a:extLst>
              <a:ext uri="{FF2B5EF4-FFF2-40B4-BE49-F238E27FC236}">
                <a16:creationId xmlns:a16="http://schemas.microsoft.com/office/drawing/2014/main" id="{020FA7F1-D7A9-9A71-DCFD-EAE935B321BB}"/>
              </a:ext>
            </a:extLst>
          </p:cNvPr>
          <p:cNvSpPr txBox="1"/>
          <p:nvPr/>
        </p:nvSpPr>
        <p:spPr>
          <a:xfrm>
            <a:off x="902185" y="5306540"/>
            <a:ext cx="10642427" cy="646331"/>
          </a:xfrm>
          <a:prstGeom prst="rect">
            <a:avLst/>
          </a:prstGeom>
          <a:noFill/>
        </p:spPr>
        <p:txBody>
          <a:bodyPr wrap="square">
            <a:spAutoFit/>
          </a:bodyPr>
          <a:lstStyle/>
          <a:p>
            <a:r>
              <a:rPr lang="en-US" altLang="zh-CN" sz="3600" dirty="0">
                <a:solidFill>
                  <a:schemeClr val="tx2"/>
                </a:solidFill>
              </a:rPr>
              <a:t>Generalize to unseen pair of anchor and key item.</a:t>
            </a:r>
          </a:p>
        </p:txBody>
      </p:sp>
      <p:pic>
        <p:nvPicPr>
          <p:cNvPr id="10" name="图片 9">
            <a:extLst>
              <a:ext uri="{FF2B5EF4-FFF2-40B4-BE49-F238E27FC236}">
                <a16:creationId xmlns:a16="http://schemas.microsoft.com/office/drawing/2014/main" id="{5F083274-4714-0109-019D-F620A71835CD}"/>
              </a:ext>
            </a:extLst>
          </p:cNvPr>
          <p:cNvPicPr>
            <a:picLocks noChangeAspect="1"/>
          </p:cNvPicPr>
          <p:nvPr/>
        </p:nvPicPr>
        <p:blipFill>
          <a:blip r:embed="rId3"/>
          <a:stretch>
            <a:fillRect/>
          </a:stretch>
        </p:blipFill>
        <p:spPr>
          <a:xfrm>
            <a:off x="4558186" y="1339606"/>
            <a:ext cx="7340254" cy="367012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B16292-6500-FF97-A30D-BD547A30AD51}"/>
                  </a:ext>
                </a:extLst>
              </p:cNvPr>
              <p:cNvSpPr txBox="1"/>
              <p:nvPr/>
            </p:nvSpPr>
            <p:spPr>
              <a:xfrm>
                <a:off x="468159" y="2998216"/>
                <a:ext cx="5387758" cy="2308324"/>
              </a:xfrm>
              <a:prstGeom prst="rect">
                <a:avLst/>
              </a:prstGeom>
              <a:noFill/>
            </p:spPr>
            <p:txBody>
              <a:bodyPr wrap="square">
                <a:spAutoFit/>
              </a:bodyPr>
              <a:lstStyle/>
              <a:p>
                <a:r>
                  <a:rPr lang="en-US" altLang="zh-CN" dirty="0">
                    <a:solidFill>
                      <a:schemeClr val="tx2"/>
                    </a:solidFill>
                  </a:rPr>
                  <a:t>a</a:t>
                </a:r>
                <a:r>
                  <a:rPr lang="zh-CN" altLang="en-US" dirty="0">
                    <a:solidFill>
                      <a:schemeClr val="tx2"/>
                    </a:solidFill>
                  </a:rPr>
                  <a:t>nchors</a:t>
                </a:r>
                <a:r>
                  <a:rPr lang="en-US" altLang="zh-CN" dirty="0">
                    <a:solidFill>
                      <a:schemeClr val="tx2"/>
                    </a:solidFill>
                  </a:rPr>
                  <a:t>:</a:t>
                </a:r>
                <a:r>
                  <a:rPr lang="zh-CN" altLang="en-US" dirty="0">
                    <a:solidFill>
                      <a:schemeClr val="tx2"/>
                    </a:solidFill>
                  </a:rPr>
                  <a:t> </a:t>
                </a:r>
                <a14:m>
                  <m:oMath xmlns:m="http://schemas.openxmlformats.org/officeDocument/2006/math">
                    <m:r>
                      <a:rPr lang="zh-CN" altLang="en-US" i="1" dirty="0" smtClean="0">
                        <a:solidFill>
                          <a:schemeClr val="tx2"/>
                        </a:solidFill>
                        <a:latin typeface="Cambria Math" panose="02040503050406030204" pitchFamily="18" charset="0"/>
                      </a:rPr>
                      <m:t>𝑎</m:t>
                    </m:r>
                    <m:r>
                      <a:rPr lang="en-US" altLang="zh-CN" b="0" i="1" dirty="0" smtClean="0">
                        <a:solidFill>
                          <a:schemeClr val="tx2"/>
                        </a:solidFill>
                        <a:latin typeface="Cambria Math" panose="02040503050406030204" pitchFamily="18" charset="0"/>
                        <a:ea typeface="Cambria Math" panose="02040503050406030204" pitchFamily="18" charset="0"/>
                      </a:rPr>
                      <m:t>∈</m:t>
                    </m:r>
                    <m:d>
                      <m:dPr>
                        <m:begChr m:val="{"/>
                        <m:endChr m:val="}"/>
                        <m:ctrlPr>
                          <a:rPr lang="zh-CN" altLang="en-US" i="1" dirty="0" smtClean="0">
                            <a:solidFill>
                              <a:schemeClr val="tx2"/>
                            </a:solidFill>
                            <a:latin typeface="Cambria Math" panose="02040503050406030204" pitchFamily="18" charset="0"/>
                          </a:rPr>
                        </m:ctrlPr>
                      </m:dPr>
                      <m:e>
                        <m:r>
                          <a:rPr lang="zh-CN" altLang="en-US" i="1" dirty="0">
                            <a:solidFill>
                              <a:schemeClr val="tx2"/>
                            </a:solidFill>
                            <a:latin typeface="Cambria Math" panose="02040503050406030204" pitchFamily="18" charset="0"/>
                          </a:rPr>
                          <m:t>1,2,3,4,5,6,7,8,9,</m:t>
                        </m:r>
                        <m:r>
                          <a:rPr lang="zh-CN" altLang="en-US" i="1" dirty="0" smtClean="0">
                            <a:solidFill>
                              <a:schemeClr val="tx2"/>
                            </a:solidFill>
                            <a:latin typeface="Cambria Math" panose="02040503050406030204" pitchFamily="18" charset="0"/>
                          </a:rPr>
                          <m:t>10</m:t>
                        </m:r>
                      </m:e>
                    </m:d>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anchor function: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𝑓</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𝑎</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test set: </a:t>
                </a:r>
                <a14:m>
                  <m:oMath xmlns:m="http://schemas.openxmlformats.org/officeDocument/2006/math">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r>
                      <a:rPr lang="pt-BR" altLang="zh-CN" i="1" dirty="0" smtClean="0">
                        <a:solidFill>
                          <a:schemeClr val="tx2"/>
                        </a:solidFill>
                        <a:latin typeface="Cambria Math" panose="02040503050406030204" pitchFamily="18" charset="0"/>
                      </a:rPr>
                      <m:t>=[12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 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+1)−1]</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training set is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=[20, 100]</m:t>
                    </m:r>
                    <m:r>
                      <a:rPr lang="en-US" altLang="zh-CN" b="0" i="1" dirty="0" smtClean="0">
                        <a:solidFill>
                          <a:schemeClr val="tx2"/>
                        </a:solidFill>
                        <a:latin typeface="Cambria Math" panose="02040503050406030204" pitchFamily="18" charset="0"/>
                      </a:rPr>
                      <m:t>\</m:t>
                    </m:r>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oMath>
                </a14:m>
                <a:r>
                  <a:rPr lang="en-US" altLang="zh-CN" dirty="0">
                    <a:solidFill>
                      <a:schemeClr val="tx2"/>
                    </a:solidFill>
                  </a:rPr>
                  <a:t>,</a:t>
                </a:r>
              </a:p>
              <a:p>
                <a:endParaRPr lang="en-US" altLang="zh-CN" dirty="0">
                  <a:solidFill>
                    <a:schemeClr val="tx2"/>
                  </a:solidFill>
                </a:endParaRPr>
              </a:p>
            </p:txBody>
          </p:sp>
        </mc:Choice>
        <mc:Fallback xmlns="">
          <p:sp>
            <p:nvSpPr>
              <p:cNvPr id="7" name="文本框 6">
                <a:extLst>
                  <a:ext uri="{FF2B5EF4-FFF2-40B4-BE49-F238E27FC236}">
                    <a16:creationId xmlns:a16="http://schemas.microsoft.com/office/drawing/2014/main" id="{B5B16292-6500-FF97-A30D-BD547A30AD51}"/>
                  </a:ext>
                </a:extLst>
              </p:cNvPr>
              <p:cNvSpPr txBox="1">
                <a:spLocks noRot="1" noChangeAspect="1" noMove="1" noResize="1" noEditPoints="1" noAdjustHandles="1" noChangeArrowheads="1" noChangeShapeType="1" noTextEdit="1"/>
              </p:cNvSpPr>
              <p:nvPr/>
            </p:nvSpPr>
            <p:spPr>
              <a:xfrm>
                <a:off x="468159" y="2998216"/>
                <a:ext cx="5387758" cy="2308324"/>
              </a:xfrm>
              <a:prstGeom prst="rect">
                <a:avLst/>
              </a:prstGeom>
              <a:blipFill>
                <a:blip r:embed="rId4"/>
                <a:stretch>
                  <a:fillRect l="-1018" t="-1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946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Mechanism study</a:t>
            </a:r>
            <a:endParaRPr lang="zh-CN" altLang="en-US" dirty="0"/>
          </a:p>
        </p:txBody>
      </p:sp>
    </p:spTree>
    <p:extLst>
      <p:ext uri="{BB962C8B-B14F-4D97-AF65-F5344CB8AC3E}">
        <p14:creationId xmlns:p14="http://schemas.microsoft.com/office/powerpoint/2010/main" val="977418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A brief explanation of a two-layer model</a:t>
            </a:r>
            <a:endParaRPr lang="zh-CN" altLang="en-US" dirty="0"/>
          </a:p>
        </p:txBody>
      </p:sp>
      <p:pic>
        <p:nvPicPr>
          <p:cNvPr id="5" name="内容占位符 4">
            <a:extLst>
              <a:ext uri="{FF2B5EF4-FFF2-40B4-BE49-F238E27FC236}">
                <a16:creationId xmlns:a16="http://schemas.microsoft.com/office/drawing/2014/main" id="{989C6E2A-CC49-E513-A72F-AB8300550349}"/>
              </a:ext>
            </a:extLst>
          </p:cNvPr>
          <p:cNvPicPr>
            <a:picLocks noGrp="1" noChangeAspect="1"/>
          </p:cNvPicPr>
          <p:nvPr>
            <p:ph idx="1"/>
          </p:nvPr>
        </p:nvPicPr>
        <p:blipFill>
          <a:blip r:embed="rId2"/>
          <a:stretch>
            <a:fillRect/>
          </a:stretch>
        </p:blipFill>
        <p:spPr>
          <a:xfrm>
            <a:off x="1756253" y="1071750"/>
            <a:ext cx="8679493" cy="2983799"/>
          </a:xfrm>
        </p:spPr>
      </p:pic>
      <p:sp>
        <p:nvSpPr>
          <p:cNvPr id="6" name="文本框 5">
            <a:extLst>
              <a:ext uri="{FF2B5EF4-FFF2-40B4-BE49-F238E27FC236}">
                <a16:creationId xmlns:a16="http://schemas.microsoft.com/office/drawing/2014/main" id="{DDB542D4-7CA2-B9C6-3EB6-3512354E82F2}"/>
              </a:ext>
            </a:extLst>
          </p:cNvPr>
          <p:cNvSpPr txBox="1"/>
          <p:nvPr/>
        </p:nvSpPr>
        <p:spPr>
          <a:xfrm>
            <a:off x="450938" y="4365320"/>
            <a:ext cx="11111142" cy="1323439"/>
          </a:xfrm>
          <a:prstGeom prst="rect">
            <a:avLst/>
          </a:prstGeom>
          <a:noFill/>
        </p:spPr>
        <p:txBody>
          <a:bodyPr wrap="square" rtlCol="0">
            <a:spAutoFit/>
          </a:bodyPr>
          <a:lstStyle/>
          <a:p>
            <a:pPr algn="l"/>
            <a:r>
              <a:rPr lang="en-US" altLang="zh-CN" sz="2000" dirty="0"/>
              <a:t>Shift: </a:t>
            </a:r>
            <a:r>
              <a:rPr lang="en-US" altLang="zh-CN" sz="2000" dirty="0">
                <a:solidFill>
                  <a:schemeClr val="tx2"/>
                </a:solidFill>
              </a:rPr>
              <a:t>move the key item to the anchor position. </a:t>
            </a:r>
          </a:p>
          <a:p>
            <a:pPr algn="l"/>
            <a:r>
              <a:rPr lang="en-US" altLang="zh-CN" sz="2000" dirty="0"/>
              <a:t>Residual: </a:t>
            </a:r>
            <a:r>
              <a:rPr lang="en-US" altLang="zh-CN" sz="2000" dirty="0">
                <a:solidFill>
                  <a:schemeClr val="tx2"/>
                </a:solidFill>
              </a:rPr>
              <a:t>integration of information: the anchor item &amp; the key item. </a:t>
            </a:r>
          </a:p>
          <a:p>
            <a:pPr algn="l"/>
            <a:r>
              <a:rPr lang="en-US" altLang="zh-CN" sz="2000" dirty="0"/>
              <a:t>FNN: </a:t>
            </a:r>
            <a:r>
              <a:rPr lang="en-US" altLang="zh-CN" sz="2000" dirty="0">
                <a:solidFill>
                  <a:schemeClr val="tx2"/>
                </a:solidFill>
              </a:rPr>
              <a:t>output the correct label.</a:t>
            </a:r>
          </a:p>
          <a:p>
            <a:pPr algn="l"/>
            <a:r>
              <a:rPr lang="en-US" altLang="zh-CN" sz="2000" dirty="0"/>
              <a:t>Broadcast: </a:t>
            </a:r>
            <a:r>
              <a:rPr lang="en-US" altLang="zh-CN" sz="2000" dirty="0">
                <a:solidFill>
                  <a:schemeClr val="tx2"/>
                </a:solidFill>
              </a:rPr>
              <a:t>transfers the correct label to the output position.</a:t>
            </a:r>
            <a:endParaRPr lang="zh-CN" altLang="en-US" sz="2000" dirty="0">
              <a:solidFill>
                <a:schemeClr val="tx2"/>
              </a:solidFill>
            </a:endParaRPr>
          </a:p>
        </p:txBody>
      </p:sp>
    </p:spTree>
    <p:extLst>
      <p:ext uri="{BB962C8B-B14F-4D97-AF65-F5344CB8AC3E}">
        <p14:creationId xmlns:p14="http://schemas.microsoft.com/office/powerpoint/2010/main" val="223670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Shift and broadcast in Llama2-6B</a:t>
            </a:r>
            <a:endParaRPr lang="zh-CN" altLang="en-US" dirty="0"/>
          </a:p>
        </p:txBody>
      </p:sp>
      <p:pic>
        <p:nvPicPr>
          <p:cNvPr id="5" name="内容占位符 4">
            <a:extLst>
              <a:ext uri="{FF2B5EF4-FFF2-40B4-BE49-F238E27FC236}">
                <a16:creationId xmlns:a16="http://schemas.microsoft.com/office/drawing/2014/main" id="{FB7457C1-0702-880F-A190-0C286F35ED1B}"/>
              </a:ext>
            </a:extLst>
          </p:cNvPr>
          <p:cNvPicPr>
            <a:picLocks noGrp="1" noChangeAspect="1"/>
          </p:cNvPicPr>
          <p:nvPr>
            <p:ph idx="1"/>
          </p:nvPr>
        </p:nvPicPr>
        <p:blipFill>
          <a:blip r:embed="rId2"/>
          <a:stretch>
            <a:fillRect/>
          </a:stretch>
        </p:blipFill>
        <p:spPr>
          <a:xfrm>
            <a:off x="2496313" y="1986937"/>
            <a:ext cx="7199374" cy="3634042"/>
          </a:xfrm>
        </p:spPr>
      </p:pic>
      <p:sp>
        <p:nvSpPr>
          <p:cNvPr id="6" name="文本框 5">
            <a:extLst>
              <a:ext uri="{FF2B5EF4-FFF2-40B4-BE49-F238E27FC236}">
                <a16:creationId xmlns:a16="http://schemas.microsoft.com/office/drawing/2014/main" id="{6B2B13B5-EA21-676B-847E-1FC7DFC525C0}"/>
              </a:ext>
            </a:extLst>
          </p:cNvPr>
          <p:cNvSpPr txBox="1"/>
          <p:nvPr/>
        </p:nvSpPr>
        <p:spPr>
          <a:xfrm>
            <a:off x="2770410" y="1237021"/>
            <a:ext cx="6651180" cy="400110"/>
          </a:xfrm>
          <a:prstGeom prst="rect">
            <a:avLst/>
          </a:prstGeom>
          <a:noFill/>
        </p:spPr>
        <p:txBody>
          <a:bodyPr wrap="none" rtlCol="0">
            <a:spAutoFit/>
          </a:bodyPr>
          <a:lstStyle/>
          <a:p>
            <a:pPr algn="l"/>
            <a:r>
              <a:rPr lang="en-GB" altLang="zh-CN" sz="2000" dirty="0">
                <a:solidFill>
                  <a:schemeClr val="tx2"/>
                </a:solidFill>
              </a:rPr>
              <a:t>Input: </a:t>
            </a:r>
            <a:r>
              <a:rPr lang="en-US" altLang="zh-CN" sz="2000" dirty="0">
                <a:solidFill>
                  <a:schemeClr val="tx2"/>
                </a:solidFill>
              </a:rPr>
              <a:t>My name is John. What is my name? Your name is</a:t>
            </a:r>
            <a:endParaRPr lang="zh-CN" altLang="en-US" sz="2000" dirty="0">
              <a:solidFill>
                <a:schemeClr val="tx2"/>
              </a:solidFill>
            </a:endParaRPr>
          </a:p>
        </p:txBody>
      </p:sp>
    </p:spTree>
    <p:extLst>
      <p:ext uri="{BB962C8B-B14F-4D97-AF65-F5344CB8AC3E}">
        <p14:creationId xmlns:p14="http://schemas.microsoft.com/office/powerpoint/2010/main" val="3439301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Shift and broadcast in Llama2-6B</a:t>
            </a:r>
            <a:endParaRPr lang="zh-CN" altLang="en-US" dirty="0"/>
          </a:p>
        </p:txBody>
      </p:sp>
      <p:pic>
        <p:nvPicPr>
          <p:cNvPr id="4" name="图片 3">
            <a:extLst>
              <a:ext uri="{FF2B5EF4-FFF2-40B4-BE49-F238E27FC236}">
                <a16:creationId xmlns:a16="http://schemas.microsoft.com/office/drawing/2014/main" id="{D3B3D341-DDCA-66A9-0AF4-4AA8AF18E5B7}"/>
              </a:ext>
            </a:extLst>
          </p:cNvPr>
          <p:cNvPicPr>
            <a:picLocks noChangeAspect="1"/>
          </p:cNvPicPr>
          <p:nvPr/>
        </p:nvPicPr>
        <p:blipFill>
          <a:blip r:embed="rId2"/>
          <a:stretch>
            <a:fillRect/>
          </a:stretch>
        </p:blipFill>
        <p:spPr>
          <a:xfrm>
            <a:off x="3124200" y="761979"/>
            <a:ext cx="5471160" cy="5471160"/>
          </a:xfrm>
          <a:prstGeom prst="rect">
            <a:avLst/>
          </a:prstGeom>
        </p:spPr>
      </p:pic>
    </p:spTree>
    <p:extLst>
      <p:ext uri="{BB962C8B-B14F-4D97-AF65-F5344CB8AC3E}">
        <p14:creationId xmlns:p14="http://schemas.microsoft.com/office/powerpoint/2010/main" val="52582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EFD7BEA-6620-E212-1339-DA52EAA4DA6A}"/>
              </a:ext>
            </a:extLst>
          </p:cNvPr>
          <p:cNvSpPr>
            <a:spLocks noGrp="1"/>
          </p:cNvSpPr>
          <p:nvPr>
            <p:ph type="title"/>
          </p:nvPr>
        </p:nvSpPr>
        <p:spPr/>
        <p:txBody>
          <a:bodyPr/>
          <a:lstStyle/>
          <a:p>
            <a:r>
              <a:rPr lang="en-US" altLang="zh-CN" dirty="0"/>
              <a:t>How to study?</a:t>
            </a:r>
            <a:endParaRPr lang="zh-CN" altLang="en-US" dirty="0"/>
          </a:p>
        </p:txBody>
      </p:sp>
      <p:pic>
        <p:nvPicPr>
          <p:cNvPr id="2050" name="Picture 2" descr="Aplysia dactylomela">
            <a:extLst>
              <a:ext uri="{FF2B5EF4-FFF2-40B4-BE49-F238E27FC236}">
                <a16:creationId xmlns:a16="http://schemas.microsoft.com/office/drawing/2014/main" id="{100F9B5F-0AF6-8388-159D-4685C646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31" y="3339954"/>
            <a:ext cx="3622261" cy="271669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59966D4-42B6-A0E5-F6CB-B1B07C7849DA}"/>
              </a:ext>
            </a:extLst>
          </p:cNvPr>
          <p:cNvSpPr txBox="1"/>
          <p:nvPr/>
        </p:nvSpPr>
        <p:spPr>
          <a:xfrm>
            <a:off x="381242" y="80135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Aplysia:</a:t>
            </a: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neurobiologists' research model</a:t>
            </a: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2" name="图片 1">
            <a:extLst>
              <a:ext uri="{FF2B5EF4-FFF2-40B4-BE49-F238E27FC236}">
                <a16:creationId xmlns:a16="http://schemas.microsoft.com/office/drawing/2014/main" id="{961667C2-B262-EE59-E235-C195ED6C609C}"/>
              </a:ext>
            </a:extLst>
          </p:cNvPr>
          <p:cNvPicPr>
            <a:picLocks noChangeAspect="1"/>
          </p:cNvPicPr>
          <p:nvPr/>
        </p:nvPicPr>
        <p:blipFill>
          <a:blip r:embed="rId4"/>
          <a:stretch>
            <a:fillRect/>
          </a:stretch>
        </p:blipFill>
        <p:spPr>
          <a:xfrm>
            <a:off x="6096000" y="3535555"/>
            <a:ext cx="2683440" cy="2324102"/>
          </a:xfrm>
          <a:prstGeom prst="rect">
            <a:avLst/>
          </a:prstGeom>
        </p:spPr>
      </p:pic>
      <p:sp>
        <p:nvSpPr>
          <p:cNvPr id="4" name="文本框 3">
            <a:extLst>
              <a:ext uri="{FF2B5EF4-FFF2-40B4-BE49-F238E27FC236}">
                <a16:creationId xmlns:a16="http://schemas.microsoft.com/office/drawing/2014/main" id="{1C50F276-C39A-4FC2-3E66-DEC9331F0A26}"/>
              </a:ext>
            </a:extLst>
          </p:cNvPr>
          <p:cNvSpPr txBox="1"/>
          <p:nvPr/>
        </p:nvSpPr>
        <p:spPr>
          <a:xfrm>
            <a:off x="5789914" y="1448787"/>
            <a:ext cx="6192034"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Based on data summarization of nerve stimulation potentials in squids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In most animals, axons are too small to insert electrodes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The giant squid's axon diameter can reach 1 millimeter</a:t>
            </a:r>
          </a:p>
        </p:txBody>
      </p:sp>
      <p:sp>
        <p:nvSpPr>
          <p:cNvPr id="7" name="文本框 6">
            <a:extLst>
              <a:ext uri="{FF2B5EF4-FFF2-40B4-BE49-F238E27FC236}">
                <a16:creationId xmlns:a16="http://schemas.microsoft.com/office/drawing/2014/main" id="{B29ACBAC-1D13-39FC-831E-05692242BFD1}"/>
              </a:ext>
            </a:extLst>
          </p:cNvPr>
          <p:cNvSpPr txBox="1"/>
          <p:nvPr/>
        </p:nvSpPr>
        <p:spPr>
          <a:xfrm>
            <a:off x="5961104" y="820652"/>
            <a:ext cx="58496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Hodgkin-Huxley (HH) model (Nobel Prize in Medicine)</a:t>
            </a: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43E9898F-1F0A-11FC-00DD-932FD98BFFC2}"/>
              </a:ext>
            </a:extLst>
          </p:cNvPr>
          <p:cNvPicPr>
            <a:picLocks noChangeAspect="1"/>
          </p:cNvPicPr>
          <p:nvPr/>
        </p:nvPicPr>
        <p:blipFill>
          <a:blip r:embed="rId5"/>
          <a:stretch>
            <a:fillRect/>
          </a:stretch>
        </p:blipFill>
        <p:spPr>
          <a:xfrm>
            <a:off x="9261394" y="3535555"/>
            <a:ext cx="2274018" cy="2274018"/>
          </a:xfrm>
          <a:prstGeom prst="rect">
            <a:avLst/>
          </a:prstGeom>
        </p:spPr>
      </p:pic>
      <p:sp>
        <p:nvSpPr>
          <p:cNvPr id="14" name="文本框 13">
            <a:extLst>
              <a:ext uri="{FF2B5EF4-FFF2-40B4-BE49-F238E27FC236}">
                <a16:creationId xmlns:a16="http://schemas.microsoft.com/office/drawing/2014/main" id="{3E249BFF-5BD7-225E-0A53-FB53FC5E51A5}"/>
              </a:ext>
            </a:extLst>
          </p:cNvPr>
          <p:cNvSpPr txBox="1"/>
          <p:nvPr/>
        </p:nvSpPr>
        <p:spPr>
          <a:xfrm>
            <a:off x="172903" y="1224236"/>
            <a:ext cx="5682120"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Easy to record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The nervous system is distributed along the body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Controls feeding, escape responses, and swimming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The number of neurons is relatively small.</a:t>
            </a: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2516978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4FF73-089F-ADFC-B6D4-6FF6AA1AC1D7}"/>
              </a:ext>
            </a:extLst>
          </p:cNvPr>
          <p:cNvSpPr>
            <a:spLocks noGrp="1"/>
          </p:cNvSpPr>
          <p:nvPr>
            <p:ph type="title"/>
          </p:nvPr>
        </p:nvSpPr>
        <p:spPr/>
        <p:txBody>
          <a:bodyPr/>
          <a:lstStyle/>
          <a:p>
            <a:r>
              <a:rPr lang="en-US" altLang="zh-CN" dirty="0"/>
              <a:t>Data structure affects shifting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DE0CC1-5D04-3356-063D-DE401E3F7505}"/>
                  </a:ext>
                </a:extLst>
              </p:cNvPr>
              <p:cNvSpPr>
                <a:spLocks noGrp="1"/>
              </p:cNvSpPr>
              <p:nvPr>
                <p:ph idx="1"/>
              </p:nvPr>
            </p:nvSpPr>
            <p:spPr/>
            <p:txBody>
              <a:bodyPr>
                <a:normAutofit/>
              </a:bodyPr>
              <a:lstStyle/>
              <a:p>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endParaRPr lang="en-US" altLang="zh-CN" b="0" i="0" u="none" strike="noStrike" baseline="0" dirty="0">
                  <a:latin typeface="LMRoman10-Regular-Identity-H"/>
                </a:endParaRPr>
              </a:p>
              <a:p>
                <a14:m>
                  <m:oMath xmlns:m="http://schemas.openxmlformats.org/officeDocument/2006/math">
                    <m:r>
                      <a:rPr lang="en-US" altLang="zh-CN" b="0" i="1" u="none" strike="noStrike" baseline="0" dirty="0" smtClean="0">
                        <a:latin typeface="Cambria Math" panose="02040503050406030204" pitchFamily="18" charset="0"/>
                      </a:rPr>
                      <m:t>(. . . , 4,∗,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endParaRPr lang="en-US" altLang="zh-CN" b="0" i="0" u="none" strike="noStrike" baseline="0" dirty="0">
                  <a:latin typeface="LMRoman10-Regular-Identity-H"/>
                </a:endParaRPr>
              </a:p>
              <a:p>
                <a:r>
                  <a:rPr lang="en-US" altLang="zh-CN" b="0" dirty="0">
                    <a:latin typeface="+mn-lt"/>
                  </a:rPr>
                  <a:t>Two heads, two layers</a:t>
                </a:r>
                <a:endParaRPr lang="zh-CN" altLang="en-US" dirty="0">
                  <a:latin typeface="+mn-lt"/>
                </a:endParaRPr>
              </a:p>
            </p:txBody>
          </p:sp>
        </mc:Choice>
        <mc:Fallback xmlns="">
          <p:sp>
            <p:nvSpPr>
              <p:cNvPr id="3" name="内容占位符 2">
                <a:extLst>
                  <a:ext uri="{FF2B5EF4-FFF2-40B4-BE49-F238E27FC236}">
                    <a16:creationId xmlns:a16="http://schemas.microsoft.com/office/drawing/2014/main" id="{7CDE0CC1-5D04-3356-063D-DE401E3F750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E7D623A-6DF9-F2EA-27DA-84264CFCA792}"/>
              </a:ext>
            </a:extLst>
          </p:cNvPr>
          <p:cNvPicPr>
            <a:picLocks noChangeAspect="1"/>
          </p:cNvPicPr>
          <p:nvPr/>
        </p:nvPicPr>
        <p:blipFill>
          <a:blip r:embed="rId3"/>
          <a:stretch>
            <a:fillRect/>
          </a:stretch>
        </p:blipFill>
        <p:spPr>
          <a:xfrm>
            <a:off x="3" y="2499910"/>
            <a:ext cx="12192000" cy="3474943"/>
          </a:xfrm>
          <a:prstGeom prst="rect">
            <a:avLst/>
          </a:prstGeom>
        </p:spPr>
      </p:pic>
    </p:spTree>
    <p:extLst>
      <p:ext uri="{BB962C8B-B14F-4D97-AF65-F5344CB8AC3E}">
        <p14:creationId xmlns:p14="http://schemas.microsoft.com/office/powerpoint/2010/main" val="2953288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E8885-A779-72E3-0F46-D5B441E1372C}"/>
              </a:ext>
            </a:extLst>
          </p:cNvPr>
          <p:cNvSpPr>
            <a:spLocks noGrp="1"/>
          </p:cNvSpPr>
          <p:nvPr>
            <p:ph type="title"/>
          </p:nvPr>
        </p:nvSpPr>
        <p:spPr/>
        <p:txBody>
          <a:bodyPr/>
          <a:lstStyle/>
          <a:p>
            <a:r>
              <a:rPr lang="en-US" altLang="zh-CN" dirty="0"/>
              <a:t>Ablation study of various components</a:t>
            </a:r>
            <a:endParaRPr lang="zh-CN" altLang="en-US" dirty="0"/>
          </a:p>
        </p:txBody>
      </p:sp>
      <p:pic>
        <p:nvPicPr>
          <p:cNvPr id="5" name="图片 4">
            <a:extLst>
              <a:ext uri="{FF2B5EF4-FFF2-40B4-BE49-F238E27FC236}">
                <a16:creationId xmlns:a16="http://schemas.microsoft.com/office/drawing/2014/main" id="{D11C8719-629D-E38E-3B38-07428A0278DC}"/>
              </a:ext>
            </a:extLst>
          </p:cNvPr>
          <p:cNvPicPr>
            <a:picLocks noChangeAspect="1"/>
          </p:cNvPicPr>
          <p:nvPr/>
        </p:nvPicPr>
        <p:blipFill>
          <a:blip r:embed="rId3"/>
          <a:stretch>
            <a:fillRect/>
          </a:stretch>
        </p:blipFill>
        <p:spPr>
          <a:xfrm>
            <a:off x="1676400" y="916093"/>
            <a:ext cx="6355080" cy="5295900"/>
          </a:xfrm>
          <a:prstGeom prst="rect">
            <a:avLst/>
          </a:prstGeom>
        </p:spPr>
      </p:pic>
      <p:sp>
        <p:nvSpPr>
          <p:cNvPr id="6" name="文本框 5">
            <a:extLst>
              <a:ext uri="{FF2B5EF4-FFF2-40B4-BE49-F238E27FC236}">
                <a16:creationId xmlns:a16="http://schemas.microsoft.com/office/drawing/2014/main" id="{E956EFCF-CA97-42DD-D63E-2B374527EB95}"/>
              </a:ext>
            </a:extLst>
          </p:cNvPr>
          <p:cNvSpPr txBox="1"/>
          <p:nvPr/>
        </p:nvSpPr>
        <p:spPr>
          <a:xfrm>
            <a:off x="8214360" y="2006600"/>
            <a:ext cx="2413000" cy="1323439"/>
          </a:xfrm>
          <a:prstGeom prst="rect">
            <a:avLst/>
          </a:prstGeom>
          <a:noFill/>
        </p:spPr>
        <p:txBody>
          <a:bodyPr wrap="square" rtlCol="0">
            <a:spAutoFit/>
          </a:bodyPr>
          <a:lstStyle/>
          <a:p>
            <a:pPr algn="l"/>
            <a:r>
              <a:rPr lang="en-US" altLang="zh-CN" sz="2000" dirty="0">
                <a:solidFill>
                  <a:schemeClr val="tx2"/>
                </a:solidFill>
              </a:rPr>
              <a:t>Non-linear effect.</a:t>
            </a:r>
          </a:p>
          <a:p>
            <a:pPr algn="l"/>
            <a:endParaRPr lang="en-US" altLang="zh-CN" sz="2000" dirty="0">
              <a:solidFill>
                <a:schemeClr val="tx2"/>
              </a:solidFill>
            </a:endParaRPr>
          </a:p>
          <a:p>
            <a:pPr algn="l"/>
            <a:r>
              <a:rPr lang="en-US" altLang="zh-CN" sz="2000" dirty="0">
                <a:solidFill>
                  <a:schemeClr val="tx2"/>
                </a:solidFill>
              </a:rPr>
              <a:t>Add some parts make it difficult.</a:t>
            </a:r>
            <a:endParaRPr lang="zh-CN" altLang="en-US" sz="2000" dirty="0">
              <a:solidFill>
                <a:schemeClr val="tx2"/>
              </a:solidFill>
            </a:endParaRPr>
          </a:p>
        </p:txBody>
      </p:sp>
    </p:spTree>
    <p:extLst>
      <p:ext uri="{BB962C8B-B14F-4D97-AF65-F5344CB8AC3E}">
        <p14:creationId xmlns:p14="http://schemas.microsoft.com/office/powerpoint/2010/main" val="1645706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A mechanism of the two-layer simplified model</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410BA34-8B60-0E4F-DE85-4F89EE96A149}"/>
                  </a:ext>
                </a:extLst>
              </p:cNvPr>
              <p:cNvSpPr txBox="1"/>
              <p:nvPr/>
            </p:nvSpPr>
            <p:spPr>
              <a:xfrm>
                <a:off x="1153196" y="986653"/>
                <a:ext cx="10657562" cy="5096588"/>
              </a:xfrm>
              <a:prstGeom prst="rect">
                <a:avLst/>
              </a:prstGeom>
              <a:noFill/>
            </p:spPr>
            <p:txBody>
              <a:bodyPr wrap="square">
                <a:spAutoFit/>
              </a:bodyPr>
              <a:lstStyle/>
              <a:p>
                <a:r>
                  <a:rPr lang="en-US" altLang="zh-CN" b="0" i="0" dirty="0">
                    <a:solidFill>
                      <a:srgbClr val="0F0F0F"/>
                    </a:solidFill>
                    <a:effectLst/>
                  </a:rPr>
                  <a:t>Let </a:t>
                </a:r>
                <a14:m>
                  <m:oMath xmlns:m="http://schemas.openxmlformats.org/officeDocument/2006/math">
                    <m:sSup>
                      <m:sSupPr>
                        <m:ctrlPr>
                          <a:rPr lang="en-US" altLang="zh-CN" b="0" i="1" dirty="0" smtClean="0">
                            <a:solidFill>
                              <a:srgbClr val="0F0F0F"/>
                            </a:solidFill>
                            <a:effectLst/>
                            <a:latin typeface="Cambria Math" panose="02040503050406030204" pitchFamily="18" charset="0"/>
                          </a:rPr>
                        </m:ctrlPr>
                      </m:sSupPr>
                      <m:e>
                        <m:r>
                          <a:rPr lang="en-US" altLang="zh-CN" b="0" i="1" dirty="0" smtClean="0">
                            <a:solidFill>
                              <a:srgbClr val="0F0F0F"/>
                            </a:solidFill>
                            <a:effectLst/>
                            <a:latin typeface="Cambria Math" panose="02040503050406030204" pitchFamily="18" charset="0"/>
                          </a:rPr>
                          <m:t>𝑋</m:t>
                        </m:r>
                      </m:e>
                      <m:sup>
                        <m:r>
                          <a:rPr lang="en-US" altLang="zh-CN" b="0" i="1" dirty="0" smtClean="0">
                            <a:solidFill>
                              <a:srgbClr val="0F0F0F"/>
                            </a:solidFill>
                            <a:effectLst/>
                            <a:latin typeface="Cambria Math" panose="02040503050406030204" pitchFamily="18" charset="0"/>
                          </a:rPr>
                          <m:t>(1)</m:t>
                        </m:r>
                      </m:sup>
                    </m:sSup>
                    <m:r>
                      <a:rPr lang="en-US" altLang="zh-CN" i="1" dirty="0">
                        <a:solidFill>
                          <a:srgbClr val="0F0F0F"/>
                        </a:solidFill>
                        <a:latin typeface="Cambria Math" panose="02040503050406030204" pitchFamily="18" charset="0"/>
                        <a:ea typeface="Cambria Math" panose="02040503050406030204" pitchFamily="18" charset="0"/>
                      </a:rPr>
                      <m:t>∈</m:t>
                    </m:r>
                    <m:sSup>
                      <m:sSupPr>
                        <m:ctrlPr>
                          <a:rPr lang="en-US" altLang="zh-CN" i="1" dirty="0" smtClean="0">
                            <a:solidFill>
                              <a:srgbClr val="0F0F0F"/>
                            </a:solidFill>
                            <a:latin typeface="Cambria Math" panose="02040503050406030204" pitchFamily="18" charset="0"/>
                            <a:ea typeface="Cambria Math" panose="02040503050406030204" pitchFamily="18" charset="0"/>
                          </a:rPr>
                        </m:ctrlPr>
                      </m:sSupPr>
                      <m:e>
                        <m:r>
                          <a:rPr lang="en-GB" altLang="zh-CN" b="0" i="1" dirty="0" smtClean="0">
                            <a:solidFill>
                              <a:srgbClr val="0F0F0F"/>
                            </a:solidFill>
                            <a:latin typeface="Cambria Math" panose="02040503050406030204" pitchFamily="18" charset="0"/>
                            <a:ea typeface="Cambria Math" panose="02040503050406030204" pitchFamily="18" charset="0"/>
                          </a:rPr>
                          <m:t>𝑅</m:t>
                        </m:r>
                      </m:e>
                      <m:sup>
                        <m:r>
                          <a:rPr lang="en-GB" altLang="zh-CN" b="0" i="1" dirty="0" smtClean="0">
                            <a:solidFill>
                              <a:srgbClr val="0F0F0F"/>
                            </a:solidFill>
                            <a:latin typeface="Cambria Math" panose="02040503050406030204" pitchFamily="18" charset="0"/>
                            <a:ea typeface="Cambria Math" panose="02040503050406030204" pitchFamily="18" charset="0"/>
                          </a:rPr>
                          <m:t>𝑛</m:t>
                        </m:r>
                        <m:r>
                          <a:rPr lang="en-GB" altLang="zh-CN" b="0" i="1" dirty="0" smtClean="0">
                            <a:solidFill>
                              <a:srgbClr val="0F0F0F"/>
                            </a:solidFill>
                            <a:latin typeface="Cambria Math" panose="02040503050406030204" pitchFamily="18" charset="0"/>
                            <a:ea typeface="Cambria Math" panose="02040503050406030204" pitchFamily="18" charset="0"/>
                          </a:rPr>
                          <m:t>×</m:t>
                        </m:r>
                        <m:r>
                          <a:rPr lang="en-GB" altLang="zh-CN" b="0" i="1" dirty="0" smtClean="0">
                            <a:solidFill>
                              <a:srgbClr val="0F0F0F"/>
                            </a:solidFill>
                            <a:latin typeface="Cambria Math" panose="02040503050406030204" pitchFamily="18" charset="0"/>
                            <a:ea typeface="Cambria Math" panose="02040503050406030204" pitchFamily="18" charset="0"/>
                          </a:rPr>
                          <m:t>𝑑</m:t>
                        </m:r>
                      </m:sup>
                    </m:sSup>
                  </m:oMath>
                </a14:m>
                <a:r>
                  <a:rPr lang="en-US" altLang="zh-CN" b="0" i="0" dirty="0">
                    <a:solidFill>
                      <a:srgbClr val="0F0F0F"/>
                    </a:solidFill>
                    <a:effectLst/>
                  </a:rPr>
                  <a:t> represent the input sequence after word embedding and position embedding. </a:t>
                </a:r>
              </a:p>
              <a:p>
                <a:endParaRPr lang="en-US" altLang="zh-CN" dirty="0">
                  <a:solidFill>
                    <a:srgbClr val="0F0F0F"/>
                  </a:solidFill>
                </a:endParaRPr>
              </a:p>
              <a:p>
                <a:r>
                  <a:rPr lang="en-US" altLang="zh-CN" b="0" i="0" dirty="0">
                    <a:solidFill>
                      <a:srgbClr val="0F0F0F"/>
                    </a:solidFill>
                    <a:effectLst/>
                  </a:rPr>
                  <a:t>For the first layer, the matrices </a:t>
                </a:r>
                <a14:m>
                  <m:oMath xmlns:m="http://schemas.openxmlformats.org/officeDocument/2006/math">
                    <m:sSup>
                      <m:sSupPr>
                        <m:ctrlPr>
                          <a:rPr lang="en-US" altLang="zh-CN" b="0" i="1" dirty="0" smtClean="0">
                            <a:solidFill>
                              <a:srgbClr val="0F0F0F"/>
                            </a:solidFill>
                            <a:effectLst/>
                            <a:latin typeface="Cambria Math" panose="02040503050406030204" pitchFamily="18" charset="0"/>
                          </a:rPr>
                        </m:ctrlPr>
                      </m:sSupPr>
                      <m:e>
                        <m:r>
                          <a:rPr lang="en-US" altLang="zh-CN" b="0" i="1" dirty="0" smtClean="0">
                            <a:solidFill>
                              <a:srgbClr val="0F0F0F"/>
                            </a:solidFill>
                            <a:effectLst/>
                            <a:latin typeface="Cambria Math" panose="02040503050406030204" pitchFamily="18" charset="0"/>
                          </a:rPr>
                          <m:t>𝑄</m:t>
                        </m:r>
                      </m:e>
                      <m:sup>
                        <m:r>
                          <a:rPr lang="en-US" altLang="zh-CN" b="0" i="1" dirty="0" smtClean="0">
                            <a:solidFill>
                              <a:srgbClr val="0F0F0F"/>
                            </a:solidFill>
                            <a:effectLst/>
                            <a:latin typeface="Cambria Math" panose="02040503050406030204" pitchFamily="18" charset="0"/>
                          </a:rPr>
                          <m:t>(1)</m:t>
                        </m:r>
                      </m:sup>
                    </m:sSup>
                    <m:r>
                      <a:rPr lang="en-US" altLang="zh-CN" b="0" i="1" dirty="0" smtClean="0">
                        <a:solidFill>
                          <a:srgbClr val="0F0F0F"/>
                        </a:solidFill>
                        <a:effectLst/>
                        <a:latin typeface="Cambria Math" panose="02040503050406030204" pitchFamily="18" charset="0"/>
                      </a:rPr>
                      <m:t>,</m:t>
                    </m:r>
                    <m:sSup>
                      <m:sSupPr>
                        <m:ctrlPr>
                          <a:rPr lang="en-US" altLang="zh-CN" i="1" dirty="0">
                            <a:solidFill>
                              <a:srgbClr val="0F0F0F"/>
                            </a:solidFill>
                            <a:latin typeface="Cambria Math" panose="02040503050406030204" pitchFamily="18" charset="0"/>
                          </a:rPr>
                        </m:ctrlPr>
                      </m:sSupPr>
                      <m:e>
                        <m:r>
                          <a:rPr lang="en-US" altLang="zh-CN" b="0" i="1" dirty="0" smtClean="0">
                            <a:solidFill>
                              <a:srgbClr val="0F0F0F"/>
                            </a:solidFill>
                            <a:latin typeface="Cambria Math" panose="02040503050406030204" pitchFamily="18" charset="0"/>
                          </a:rPr>
                          <m:t>𝐾</m:t>
                        </m:r>
                      </m:e>
                      <m:sup>
                        <m:r>
                          <a:rPr lang="en-US" altLang="zh-CN" i="1" dirty="0">
                            <a:solidFill>
                              <a:srgbClr val="0F0F0F"/>
                            </a:solidFill>
                            <a:latin typeface="Cambria Math" panose="02040503050406030204" pitchFamily="18" charset="0"/>
                          </a:rPr>
                          <m:t>(</m:t>
                        </m:r>
                        <m:r>
                          <a:rPr lang="en-US" altLang="zh-CN" b="0" i="1" dirty="0" smtClean="0">
                            <a:solidFill>
                              <a:srgbClr val="0F0F0F"/>
                            </a:solidFill>
                            <a:latin typeface="Cambria Math" panose="02040503050406030204" pitchFamily="18" charset="0"/>
                          </a:rPr>
                          <m:t>1</m:t>
                        </m:r>
                        <m:r>
                          <a:rPr lang="en-US" altLang="zh-CN" i="1" dirty="0">
                            <a:solidFill>
                              <a:srgbClr val="0F0F0F"/>
                            </a:solidFill>
                            <a:latin typeface="Cambria Math" panose="02040503050406030204" pitchFamily="18" charset="0"/>
                          </a:rPr>
                          <m:t>)</m:t>
                        </m:r>
                      </m:sup>
                    </m:sSup>
                    <m:r>
                      <a:rPr lang="en-US" altLang="zh-CN" b="0" i="1" dirty="0" smtClean="0">
                        <a:solidFill>
                          <a:srgbClr val="0F0F0F"/>
                        </a:solidFill>
                        <a:latin typeface="Cambria Math" panose="02040503050406030204" pitchFamily="18" charset="0"/>
                      </a:rPr>
                      <m:t>,</m:t>
                    </m:r>
                    <m:sSup>
                      <m:sSupPr>
                        <m:ctrlPr>
                          <a:rPr lang="en-US" altLang="zh-CN" i="1" dirty="0">
                            <a:solidFill>
                              <a:srgbClr val="0F0F0F"/>
                            </a:solidFill>
                            <a:latin typeface="Cambria Math" panose="02040503050406030204" pitchFamily="18" charset="0"/>
                          </a:rPr>
                        </m:ctrlPr>
                      </m:sSupPr>
                      <m:e>
                        <m:r>
                          <a:rPr lang="en-US" altLang="zh-CN" b="0" i="1" dirty="0" smtClean="0">
                            <a:solidFill>
                              <a:srgbClr val="0F0F0F"/>
                            </a:solidFill>
                            <a:latin typeface="Cambria Math" panose="02040503050406030204" pitchFamily="18" charset="0"/>
                          </a:rPr>
                          <m:t>𝑉</m:t>
                        </m:r>
                      </m:e>
                      <m:sup>
                        <m:r>
                          <a:rPr lang="en-US" altLang="zh-CN" i="1" dirty="0">
                            <a:solidFill>
                              <a:srgbClr val="0F0F0F"/>
                            </a:solidFill>
                            <a:latin typeface="Cambria Math" panose="02040503050406030204" pitchFamily="18" charset="0"/>
                          </a:rPr>
                          <m:t>(</m:t>
                        </m:r>
                        <m:r>
                          <a:rPr lang="en-US" altLang="zh-CN" b="0" i="1" dirty="0" smtClean="0">
                            <a:solidFill>
                              <a:srgbClr val="0F0F0F"/>
                            </a:solidFill>
                            <a:latin typeface="Cambria Math" panose="02040503050406030204" pitchFamily="18" charset="0"/>
                          </a:rPr>
                          <m:t>1</m:t>
                        </m:r>
                        <m:r>
                          <a:rPr lang="en-US" altLang="zh-CN" i="1" dirty="0">
                            <a:solidFill>
                              <a:srgbClr val="0F0F0F"/>
                            </a:solidFill>
                            <a:latin typeface="Cambria Math" panose="02040503050406030204" pitchFamily="18" charset="0"/>
                          </a:rPr>
                          <m:t>)</m:t>
                        </m:r>
                      </m:sup>
                    </m:sSup>
                  </m:oMath>
                </a14:m>
                <a:r>
                  <a:rPr lang="en-US" altLang="zh-CN" b="0" i="0" dirty="0">
                    <a:solidFill>
                      <a:srgbClr val="0F0F0F"/>
                    </a:solidFill>
                    <a:effectLst/>
                  </a:rPr>
                  <a:t>of the attention mechanism are defined as: </a:t>
                </a:r>
              </a:p>
              <a:p>
                <a:endParaRPr lang="en-US" altLang="zh-CN" b="0" i="0" dirty="0">
                  <a:solidFill>
                    <a:srgbClr val="0F0F0F"/>
                  </a:solidFill>
                  <a:effectLst/>
                </a:endParaRPr>
              </a:p>
              <a:p>
                <a:pPr/>
                <a14:m>
                  <m:oMathPara xmlns:m="http://schemas.openxmlformats.org/officeDocument/2006/math">
                    <m:oMathParaPr>
                      <m:jc m:val="centerGroup"/>
                    </m:oMathParaPr>
                    <m:oMath xmlns:m="http://schemas.openxmlformats.org/officeDocument/2006/math">
                      <m:sSup>
                        <m:sSupPr>
                          <m:ctrlPr>
                            <a:rPr lang="en-US"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𝑄</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1</m:t>
                          </m:r>
                          <m:r>
                            <a:rPr lang="en-GB" altLang="zh-CN" b="0" i="1" smtClean="0">
                              <a:solidFill>
                                <a:srgbClr val="0F0F0F"/>
                              </a:solidFill>
                              <a:effectLst/>
                              <a:latin typeface="Cambria Math" panose="02040503050406030204" pitchFamily="18" charset="0"/>
                            </a:rPr>
                            <m:t>)</m:t>
                          </m:r>
                        </m:sup>
                      </m:sSup>
                      <m:r>
                        <a:rPr lang="en-GB" altLang="zh-CN" b="0" i="1" smtClean="0">
                          <a:solidFill>
                            <a:srgbClr val="0F0F0F"/>
                          </a:solidFill>
                          <a:effectLst/>
                          <a:latin typeface="Cambria Math" panose="02040503050406030204" pitchFamily="18" charset="0"/>
                        </a:rPr>
                        <m:t>=</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𝑋</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1</m:t>
                          </m:r>
                          <m:r>
                            <a:rPr lang="en-GB" altLang="zh-CN" b="0" i="1" smtClean="0">
                              <a:solidFill>
                                <a:srgbClr val="0F0F0F"/>
                              </a:solidFill>
                              <a:effectLst/>
                              <a:latin typeface="Cambria Math" panose="02040503050406030204" pitchFamily="18" charset="0"/>
                            </a:rPr>
                            <m:t>)</m:t>
                          </m:r>
                        </m:sup>
                      </m:sSup>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𝑊</m:t>
                          </m:r>
                        </m:e>
                        <m:sup>
                          <m:r>
                            <a:rPr lang="en-GB" altLang="zh-CN" b="0" i="1" smtClean="0">
                              <a:solidFill>
                                <a:srgbClr val="0F0F0F"/>
                              </a:solidFill>
                              <a:effectLst/>
                              <a:latin typeface="Cambria Math" panose="02040503050406030204" pitchFamily="18" charset="0"/>
                            </a:rPr>
                            <m:t>𝑄</m:t>
                          </m:r>
                          <m:r>
                            <a:rPr lang="en-GB" altLang="zh-CN" b="0" i="1" smtClean="0">
                              <a:solidFill>
                                <a:srgbClr val="0F0F0F"/>
                              </a:solidFill>
                              <a:effectLst/>
                              <a:latin typeface="Cambria Math" panose="02040503050406030204" pitchFamily="18" charset="0"/>
                            </a:rPr>
                            <m:t>(1)</m:t>
                          </m:r>
                        </m:sup>
                      </m:sSup>
                      <m:r>
                        <a:rPr lang="en-GB" altLang="zh-CN" b="0" i="1" smtClean="0">
                          <a:solidFill>
                            <a:srgbClr val="0F0F0F"/>
                          </a:solidFill>
                          <a:effectLst/>
                          <a:latin typeface="Cambria Math" panose="02040503050406030204" pitchFamily="18" charset="0"/>
                        </a:rPr>
                        <m:t>,</m:t>
                      </m:r>
                      <m:sSup>
                        <m:sSupPr>
                          <m:ctrlPr>
                            <a:rPr lang="en-US" altLang="zh-CN" i="1">
                              <a:solidFill>
                                <a:srgbClr val="0F0F0F"/>
                              </a:solidFill>
                              <a:latin typeface="Cambria Math" panose="02040503050406030204" pitchFamily="18" charset="0"/>
                            </a:rPr>
                          </m:ctrlPr>
                        </m:sSupPr>
                        <m:e>
                          <m:r>
                            <a:rPr lang="en-GB" altLang="zh-CN" b="0" i="1" smtClean="0">
                              <a:solidFill>
                                <a:srgbClr val="0F0F0F"/>
                              </a:solidFill>
                              <a:latin typeface="Cambria Math" panose="02040503050406030204" pitchFamily="18" charset="0"/>
                            </a:rPr>
                            <m:t>𝐾</m:t>
                          </m:r>
                        </m:e>
                        <m:sup>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r>
                        <a:rPr lang="en-GB" altLang="zh-CN" i="1">
                          <a:solidFill>
                            <a:srgbClr val="0F0F0F"/>
                          </a:solidFill>
                          <a:latin typeface="Cambria Math" panose="02040503050406030204" pitchFamily="18" charset="0"/>
                        </a:rPr>
                        <m:t>=</m:t>
                      </m:r>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𝑋</m:t>
                          </m:r>
                        </m:e>
                        <m:sup>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𝑊</m:t>
                          </m:r>
                        </m:e>
                        <m:sup>
                          <m:r>
                            <a:rPr lang="en-GB" altLang="zh-CN" b="0" i="1" smtClean="0">
                              <a:solidFill>
                                <a:srgbClr val="0F0F0F"/>
                              </a:solidFill>
                              <a:latin typeface="Cambria Math" panose="02040503050406030204" pitchFamily="18" charset="0"/>
                            </a:rPr>
                            <m:t>𝐾</m:t>
                          </m:r>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r>
                        <a:rPr lang="en-GB" altLang="zh-CN" b="0" i="1" smtClean="0">
                          <a:solidFill>
                            <a:srgbClr val="0F0F0F"/>
                          </a:solidFill>
                          <a:latin typeface="Cambria Math" panose="02040503050406030204" pitchFamily="18" charset="0"/>
                        </a:rPr>
                        <m:t>,</m:t>
                      </m:r>
                      <m:sSup>
                        <m:sSupPr>
                          <m:ctrlPr>
                            <a:rPr lang="en-US" altLang="zh-CN" i="1">
                              <a:solidFill>
                                <a:srgbClr val="0F0F0F"/>
                              </a:solidFill>
                              <a:latin typeface="Cambria Math" panose="02040503050406030204" pitchFamily="18" charset="0"/>
                            </a:rPr>
                          </m:ctrlPr>
                        </m:sSupPr>
                        <m:e>
                          <m:r>
                            <a:rPr lang="en-GB" altLang="zh-CN" b="0" i="1" smtClean="0">
                              <a:solidFill>
                                <a:srgbClr val="0F0F0F"/>
                              </a:solidFill>
                              <a:latin typeface="Cambria Math" panose="02040503050406030204" pitchFamily="18" charset="0"/>
                            </a:rPr>
                            <m:t>𝑉</m:t>
                          </m:r>
                        </m:e>
                        <m:sup>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r>
                        <a:rPr lang="en-GB" altLang="zh-CN" i="1">
                          <a:solidFill>
                            <a:srgbClr val="0F0F0F"/>
                          </a:solidFill>
                          <a:latin typeface="Cambria Math" panose="02040503050406030204" pitchFamily="18" charset="0"/>
                        </a:rPr>
                        <m:t>=</m:t>
                      </m:r>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𝑋</m:t>
                          </m:r>
                        </m:e>
                        <m:sup>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𝑊</m:t>
                          </m:r>
                        </m:e>
                        <m:sup>
                          <m:r>
                            <a:rPr lang="en-GB" altLang="zh-CN" b="0" i="1" smtClean="0">
                              <a:solidFill>
                                <a:srgbClr val="0F0F0F"/>
                              </a:solidFill>
                              <a:latin typeface="Cambria Math" panose="02040503050406030204" pitchFamily="18" charset="0"/>
                            </a:rPr>
                            <m:t>𝑉</m:t>
                          </m:r>
                          <m:r>
                            <a:rPr lang="en-GB" altLang="zh-CN" i="1">
                              <a:solidFill>
                                <a:srgbClr val="0F0F0F"/>
                              </a:solidFill>
                              <a:latin typeface="Cambria Math" panose="02040503050406030204" pitchFamily="18" charset="0"/>
                            </a:rPr>
                            <m:t>(</m:t>
                          </m:r>
                          <m:r>
                            <a:rPr lang="en-US"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oMath>
                  </m:oMathPara>
                </a14:m>
                <a:endParaRPr lang="en-US" altLang="zh-CN" b="0" i="0" dirty="0">
                  <a:solidFill>
                    <a:srgbClr val="0F0F0F"/>
                  </a:solidFill>
                  <a:effectLst/>
                </a:endParaRPr>
              </a:p>
              <a:p>
                <a:endParaRPr lang="en-US" altLang="zh-CN" b="0" i="0" dirty="0">
                  <a:solidFill>
                    <a:srgbClr val="0F0F0F"/>
                  </a:solidFill>
                  <a:effectLst/>
                </a:endParaRPr>
              </a:p>
              <a:p>
                <a:r>
                  <a:rPr lang="en-US" altLang="zh-CN" b="0" i="0" dirty="0">
                    <a:solidFill>
                      <a:srgbClr val="0F0F0F"/>
                    </a:solidFill>
                    <a:effectLst/>
                  </a:rPr>
                  <a:t>The attention matrix </a:t>
                </a:r>
                <a14:m>
                  <m:oMath xmlns:m="http://schemas.openxmlformats.org/officeDocument/2006/math">
                    <m:r>
                      <a:rPr lang="en-GB" altLang="zh-CN" b="0" i="1" smtClean="0">
                        <a:solidFill>
                          <a:srgbClr val="0F0F0F"/>
                        </a:solidFill>
                        <a:effectLst/>
                        <a:latin typeface="Cambria Math" panose="02040503050406030204" pitchFamily="18" charset="0"/>
                      </a:rPr>
                      <m:t>𝐴𝑡𝑡</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𝑛</m:t>
                        </m:r>
                      </m:e>
                      <m:sup>
                        <m:d>
                          <m:dPr>
                            <m:ctrlPr>
                              <a:rPr lang="en-GB" altLang="zh-CN" b="0" i="1" smtClean="0">
                                <a:solidFill>
                                  <a:srgbClr val="0F0F0F"/>
                                </a:solidFill>
                                <a:effectLst/>
                                <a:latin typeface="Cambria Math" panose="02040503050406030204" pitchFamily="18" charset="0"/>
                              </a:rPr>
                            </m:ctrlPr>
                          </m:dPr>
                          <m:e>
                            <m:r>
                              <a:rPr lang="en-US" altLang="zh-CN" b="0" i="1" smtClean="0">
                                <a:solidFill>
                                  <a:srgbClr val="0F0F0F"/>
                                </a:solidFill>
                                <a:effectLst/>
                                <a:latin typeface="Cambria Math" panose="02040503050406030204" pitchFamily="18" charset="0"/>
                              </a:rPr>
                              <m:t>1</m:t>
                            </m:r>
                          </m:e>
                        </m:d>
                      </m:sup>
                    </m:sSup>
                    <m:r>
                      <a:rPr lang="en-GB" altLang="zh-CN" b="0" i="1" smtClean="0">
                        <a:solidFill>
                          <a:srgbClr val="0F0F0F"/>
                        </a:solidFill>
                        <a:effectLst/>
                        <a:latin typeface="Cambria Math" panose="02040503050406030204" pitchFamily="18" charset="0"/>
                      </a:rPr>
                      <m:t>(</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𝑋</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1</m:t>
                        </m:r>
                        <m:r>
                          <a:rPr lang="en-GB" altLang="zh-CN" b="0" i="1" smtClean="0">
                            <a:solidFill>
                              <a:srgbClr val="0F0F0F"/>
                            </a:solidFill>
                            <a:effectLst/>
                            <a:latin typeface="Cambria Math" panose="02040503050406030204" pitchFamily="18" charset="0"/>
                          </a:rPr>
                          <m:t>)</m:t>
                        </m:r>
                      </m:sup>
                    </m:sSup>
                    <m:r>
                      <a:rPr lang="en-GB" altLang="zh-CN" b="0" i="1" smtClean="0">
                        <a:solidFill>
                          <a:srgbClr val="0F0F0F"/>
                        </a:solidFill>
                        <a:effectLst/>
                        <a:latin typeface="Cambria Math" panose="02040503050406030204" pitchFamily="18" charset="0"/>
                      </a:rPr>
                      <m:t>)</m:t>
                    </m:r>
                  </m:oMath>
                </a14:m>
                <a:r>
                  <a:rPr lang="en-US" altLang="zh-CN" b="0" i="0" dirty="0">
                    <a:solidFill>
                      <a:srgbClr val="0F0F0F"/>
                    </a:solidFill>
                    <a:effectLst/>
                  </a:rPr>
                  <a:t> for the first layer is computed as:</a:t>
                </a:r>
              </a:p>
              <a:p>
                <a:endParaRPr lang="en-US" altLang="zh-CN" b="0" i="0" dirty="0">
                  <a:solidFill>
                    <a:srgbClr val="0F0F0F"/>
                  </a:solidFill>
                  <a:effectLst/>
                </a:endParaRPr>
              </a:p>
              <a:p>
                <a:pPr algn="ctr"/>
                <a:r>
                  <a:rPr lang="en-US" altLang="zh-CN" b="0" i="0" dirty="0">
                    <a:solidFill>
                      <a:srgbClr val="0F0F0F"/>
                    </a:solidFill>
                    <a:effectLst/>
                  </a:rPr>
                  <a:t> </a:t>
                </a:r>
                <a14:m>
                  <m:oMath xmlns:m="http://schemas.openxmlformats.org/officeDocument/2006/math">
                    <m:r>
                      <a:rPr lang="en-GB" altLang="zh-CN" i="1">
                        <a:solidFill>
                          <a:srgbClr val="0F0F0F"/>
                        </a:solidFill>
                        <a:latin typeface="Cambria Math" panose="02040503050406030204" pitchFamily="18" charset="0"/>
                      </a:rPr>
                      <m:t>𝐴𝑡𝑡</m:t>
                    </m:r>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𝑛</m:t>
                        </m:r>
                      </m:e>
                      <m:sup>
                        <m:d>
                          <m:dPr>
                            <m:ctrlPr>
                              <a:rPr lang="en-GB" altLang="zh-CN" i="1">
                                <a:solidFill>
                                  <a:srgbClr val="0F0F0F"/>
                                </a:solidFill>
                                <a:latin typeface="Cambria Math" panose="02040503050406030204" pitchFamily="18" charset="0"/>
                              </a:rPr>
                            </m:ctrlPr>
                          </m:dPr>
                          <m:e>
                            <m:r>
                              <a:rPr lang="en-US" altLang="zh-CN" b="0" i="1" smtClean="0">
                                <a:solidFill>
                                  <a:srgbClr val="0F0F0F"/>
                                </a:solidFill>
                                <a:latin typeface="Cambria Math" panose="02040503050406030204" pitchFamily="18" charset="0"/>
                              </a:rPr>
                              <m:t>1</m:t>
                            </m:r>
                          </m:e>
                        </m:d>
                      </m:sup>
                    </m:sSup>
                    <m:d>
                      <m:dPr>
                        <m:ctrlPr>
                          <a:rPr lang="en-GB" altLang="zh-CN" i="1">
                            <a:solidFill>
                              <a:srgbClr val="0F0F0F"/>
                            </a:solidFill>
                            <a:latin typeface="Cambria Math" panose="02040503050406030204" pitchFamily="18" charset="0"/>
                          </a:rPr>
                        </m:ctrlPr>
                      </m:dPr>
                      <m:e>
                        <m:sSup>
                          <m:sSupPr>
                            <m:ctrlPr>
                              <a:rPr lang="en-GB" altLang="zh-CN" i="1" smtClean="0">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𝑋</m:t>
                            </m:r>
                          </m:e>
                          <m:sup>
                            <m:d>
                              <m:dPr>
                                <m:ctrlPr>
                                  <a:rPr lang="en-GB" altLang="zh-CN" i="1">
                                    <a:solidFill>
                                      <a:srgbClr val="0F0F0F"/>
                                    </a:solidFill>
                                    <a:latin typeface="Cambria Math" panose="02040503050406030204" pitchFamily="18" charset="0"/>
                                  </a:rPr>
                                </m:ctrlPr>
                              </m:dPr>
                              <m:e>
                                <m:r>
                                  <a:rPr lang="en-US" altLang="zh-CN" b="0" i="1" smtClean="0">
                                    <a:solidFill>
                                      <a:srgbClr val="0F0F0F"/>
                                    </a:solidFill>
                                    <a:latin typeface="Cambria Math" panose="02040503050406030204" pitchFamily="18" charset="0"/>
                                  </a:rPr>
                                  <m:t>1</m:t>
                                </m:r>
                              </m:e>
                            </m:d>
                          </m:sup>
                        </m:sSup>
                      </m:e>
                    </m:d>
                    <m:r>
                      <a:rPr lang="en-GB" altLang="zh-CN" b="0" i="1" smtClean="0">
                        <a:solidFill>
                          <a:srgbClr val="0F0F0F"/>
                        </a:solidFill>
                        <a:latin typeface="Cambria Math" panose="02040503050406030204" pitchFamily="18" charset="0"/>
                      </a:rPr>
                      <m:t>=</m:t>
                    </m:r>
                    <m:r>
                      <a:rPr lang="en-GB" altLang="zh-CN" b="0" i="1" smtClean="0">
                        <a:solidFill>
                          <a:srgbClr val="0F0F0F"/>
                        </a:solidFill>
                        <a:latin typeface="Cambria Math" panose="02040503050406030204" pitchFamily="18" charset="0"/>
                      </a:rPr>
                      <m:t>𝑠𝑜𝑓𝑡𝑚𝑎𝑥</m:t>
                    </m:r>
                    <m:d>
                      <m:dPr>
                        <m:ctrlPr>
                          <a:rPr lang="en-GB" altLang="zh-CN" b="0" i="1" smtClean="0">
                            <a:solidFill>
                              <a:srgbClr val="0F0F0F"/>
                            </a:solidFill>
                            <a:latin typeface="Cambria Math" panose="02040503050406030204" pitchFamily="18" charset="0"/>
                          </a:rPr>
                        </m:ctrlPr>
                      </m:dPr>
                      <m:e>
                        <m:f>
                          <m:fPr>
                            <m:ctrlPr>
                              <a:rPr lang="en-GB" altLang="zh-CN" b="0" i="1" smtClean="0">
                                <a:solidFill>
                                  <a:srgbClr val="0F0F0F"/>
                                </a:solidFill>
                                <a:latin typeface="Cambria Math" panose="02040503050406030204" pitchFamily="18" charset="0"/>
                              </a:rPr>
                            </m:ctrlPr>
                          </m:fPr>
                          <m:num>
                            <m:sSup>
                              <m:sSupPr>
                                <m:ctrlPr>
                                  <a:rPr lang="en-US"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𝑄</m:t>
                                </m:r>
                              </m:e>
                              <m:sup>
                                <m:d>
                                  <m:dPr>
                                    <m:ctrlPr>
                                      <a:rPr lang="en-GB" altLang="zh-CN" i="1">
                                        <a:solidFill>
                                          <a:srgbClr val="0F0F0F"/>
                                        </a:solidFill>
                                        <a:latin typeface="Cambria Math" panose="02040503050406030204" pitchFamily="18" charset="0"/>
                                      </a:rPr>
                                    </m:ctrlPr>
                                  </m:dPr>
                                  <m:e>
                                    <m:r>
                                      <a:rPr lang="en-US" altLang="zh-CN" b="0" i="1" smtClean="0">
                                        <a:solidFill>
                                          <a:srgbClr val="0F0F0F"/>
                                        </a:solidFill>
                                        <a:latin typeface="Cambria Math" panose="02040503050406030204" pitchFamily="18" charset="0"/>
                                      </a:rPr>
                                      <m:t>1</m:t>
                                    </m:r>
                                  </m:e>
                                </m:d>
                              </m:sup>
                            </m:sSup>
                            <m:sSup>
                              <m:sSupPr>
                                <m:ctrlPr>
                                  <a:rPr lang="en-US"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𝐾</m:t>
                                </m:r>
                              </m:e>
                              <m:sup>
                                <m:d>
                                  <m:dPr>
                                    <m:ctrlPr>
                                      <a:rPr lang="en-GB" altLang="zh-CN" i="1">
                                        <a:solidFill>
                                          <a:srgbClr val="0F0F0F"/>
                                        </a:solidFill>
                                        <a:latin typeface="Cambria Math" panose="02040503050406030204" pitchFamily="18" charset="0"/>
                                      </a:rPr>
                                    </m:ctrlPr>
                                  </m:dPr>
                                  <m:e>
                                    <m:r>
                                      <a:rPr lang="en-US" altLang="zh-CN" b="0" i="1" smtClean="0">
                                        <a:solidFill>
                                          <a:srgbClr val="0F0F0F"/>
                                        </a:solidFill>
                                        <a:latin typeface="Cambria Math" panose="02040503050406030204" pitchFamily="18" charset="0"/>
                                      </a:rPr>
                                      <m:t>1</m:t>
                                    </m:r>
                                  </m:e>
                                </m:d>
                                <m:r>
                                  <a:rPr lang="en-GB" altLang="zh-CN" b="0" i="1" smtClean="0">
                                    <a:solidFill>
                                      <a:srgbClr val="0F0F0F"/>
                                    </a:solidFill>
                                    <a:latin typeface="Cambria Math" panose="02040503050406030204" pitchFamily="18" charset="0"/>
                                  </a:rPr>
                                  <m:t>𝑇</m:t>
                                </m:r>
                              </m:sup>
                            </m:sSup>
                          </m:num>
                          <m:den>
                            <m:rad>
                              <m:radPr>
                                <m:degHide m:val="on"/>
                                <m:ctrlPr>
                                  <a:rPr lang="en-GB" altLang="zh-CN" b="0" i="1" smtClean="0">
                                    <a:solidFill>
                                      <a:srgbClr val="0F0F0F"/>
                                    </a:solidFill>
                                    <a:latin typeface="Cambria Math" panose="02040503050406030204" pitchFamily="18" charset="0"/>
                                  </a:rPr>
                                </m:ctrlPr>
                              </m:radPr>
                              <m:deg/>
                              <m:e>
                                <m:r>
                                  <a:rPr lang="en-GB" altLang="zh-CN" b="0" i="1" smtClean="0">
                                    <a:solidFill>
                                      <a:srgbClr val="0F0F0F"/>
                                    </a:solidFill>
                                    <a:latin typeface="Cambria Math" panose="02040503050406030204" pitchFamily="18" charset="0"/>
                                  </a:rPr>
                                  <m:t>𝑑</m:t>
                                </m:r>
                              </m:e>
                            </m:rad>
                          </m:den>
                        </m:f>
                      </m:e>
                    </m:d>
                    <m:r>
                      <a:rPr lang="en-GB" altLang="zh-CN" b="0" i="1" smtClean="0">
                        <a:solidFill>
                          <a:srgbClr val="0F0F0F"/>
                        </a:solidFill>
                        <a:latin typeface="Cambria Math" panose="02040503050406030204" pitchFamily="18" charset="0"/>
                      </a:rPr>
                      <m:t>.</m:t>
                    </m:r>
                  </m:oMath>
                </a14:m>
                <a:endParaRPr lang="en-GB" altLang="zh-CN" b="0" i="0" dirty="0">
                  <a:solidFill>
                    <a:srgbClr val="0F0F0F"/>
                  </a:solidFill>
                </a:endParaRPr>
              </a:p>
              <a:p>
                <a:endParaRPr lang="en-US" altLang="zh-CN" dirty="0">
                  <a:solidFill>
                    <a:srgbClr val="0F0F0F"/>
                  </a:solidFill>
                </a:endParaRPr>
              </a:p>
              <a:p>
                <a:r>
                  <a:rPr lang="en-US" altLang="zh-CN" b="0" i="0" dirty="0">
                    <a:solidFill>
                      <a:srgbClr val="0F0F0F"/>
                    </a:solidFill>
                    <a:effectLst/>
                  </a:rPr>
                  <a:t>The input of the second layer is defined as: </a:t>
                </a:r>
              </a:p>
              <a:p>
                <a:endParaRPr lang="en-US" altLang="zh-CN" b="0" i="0" dirty="0">
                  <a:solidFill>
                    <a:srgbClr val="0F0F0F"/>
                  </a:solidFill>
                  <a:effectLst/>
                </a:endParaRPr>
              </a:p>
              <a:p>
                <a:pPr/>
                <a14:m>
                  <m:oMathPara xmlns:m="http://schemas.openxmlformats.org/officeDocument/2006/math">
                    <m:oMathParaPr>
                      <m:jc m:val="centerGroup"/>
                    </m:oMathParaPr>
                    <m:oMath xmlns:m="http://schemas.openxmlformats.org/officeDocument/2006/math">
                      <m:sSup>
                        <m:sSupPr>
                          <m:ctrlPr>
                            <a:rPr lang="en-US"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𝑋</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2</m:t>
                          </m:r>
                          <m:r>
                            <a:rPr lang="en-GB" altLang="zh-CN" b="0" i="1" smtClean="0">
                              <a:solidFill>
                                <a:srgbClr val="0F0F0F"/>
                              </a:solidFill>
                              <a:effectLst/>
                              <a:latin typeface="Cambria Math" panose="02040503050406030204" pitchFamily="18" charset="0"/>
                            </a:rPr>
                            <m:t>)</m:t>
                          </m:r>
                        </m:sup>
                      </m:sSup>
                      <m:r>
                        <a:rPr lang="en-GB" altLang="zh-CN" b="0" i="1" smtClean="0">
                          <a:solidFill>
                            <a:srgbClr val="0F0F0F"/>
                          </a:solidFill>
                          <a:effectLst/>
                          <a:latin typeface="Cambria Math" panose="02040503050406030204" pitchFamily="18" charset="0"/>
                        </a:rPr>
                        <m:t>=</m:t>
                      </m:r>
                      <m:r>
                        <a:rPr lang="en-GB" altLang="zh-CN" b="0" i="1" smtClean="0">
                          <a:solidFill>
                            <a:srgbClr val="0F0F0F"/>
                          </a:solidFill>
                          <a:effectLst/>
                          <a:latin typeface="Cambria Math" panose="02040503050406030204" pitchFamily="18" charset="0"/>
                        </a:rPr>
                        <m:t>𝐴𝑡𝑡</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𝑛</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1</m:t>
                          </m:r>
                          <m:r>
                            <a:rPr lang="en-GB" altLang="zh-CN" b="0" i="1" smtClean="0">
                              <a:solidFill>
                                <a:srgbClr val="0F0F0F"/>
                              </a:solidFill>
                              <a:effectLst/>
                              <a:latin typeface="Cambria Math" panose="02040503050406030204" pitchFamily="18" charset="0"/>
                            </a:rPr>
                            <m:t>)</m:t>
                          </m:r>
                        </m:sup>
                      </m:sSup>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𝑉</m:t>
                          </m:r>
                        </m:e>
                        <m:sup>
                          <m:r>
                            <a:rPr lang="en-GB" altLang="zh-CN" b="0" i="1" smtClean="0">
                              <a:solidFill>
                                <a:srgbClr val="0F0F0F"/>
                              </a:solidFill>
                              <a:effectLst/>
                              <a:latin typeface="Cambria Math" panose="02040503050406030204" pitchFamily="18" charset="0"/>
                            </a:rPr>
                            <m:t>(</m:t>
                          </m:r>
                          <m:r>
                            <a:rPr lang="en-US" altLang="zh-CN" b="0" i="1" smtClean="0">
                              <a:solidFill>
                                <a:srgbClr val="0F0F0F"/>
                              </a:solidFill>
                              <a:effectLst/>
                              <a:latin typeface="Cambria Math" panose="02040503050406030204" pitchFamily="18" charset="0"/>
                            </a:rPr>
                            <m:t>1</m:t>
                          </m:r>
                          <m:r>
                            <a:rPr lang="en-GB" altLang="zh-CN" b="0" i="1" smtClean="0">
                              <a:solidFill>
                                <a:srgbClr val="0F0F0F"/>
                              </a:solidFill>
                              <a:effectLst/>
                              <a:latin typeface="Cambria Math" panose="02040503050406030204" pitchFamily="18" charset="0"/>
                            </a:rPr>
                            <m:t>)</m:t>
                          </m:r>
                        </m:sup>
                      </m:sSup>
                      <m:r>
                        <a:rPr lang="en-GB" altLang="zh-CN" b="0" i="1" smtClean="0">
                          <a:solidFill>
                            <a:srgbClr val="0F0F0F"/>
                          </a:solidFill>
                          <a:effectLst/>
                          <a:latin typeface="Cambria Math" panose="02040503050406030204" pitchFamily="18" charset="0"/>
                        </a:rPr>
                        <m:t>.</m:t>
                      </m:r>
                    </m:oMath>
                  </m:oMathPara>
                </a14:m>
                <a:endParaRPr lang="en-US" altLang="zh-CN" b="0" i="0" dirty="0">
                  <a:solidFill>
                    <a:srgbClr val="0F0F0F"/>
                  </a:solidFill>
                  <a:effectLst/>
                </a:endParaRPr>
              </a:p>
              <a:p>
                <a:endParaRPr lang="en-US" altLang="zh-CN" b="0" i="0" dirty="0">
                  <a:solidFill>
                    <a:srgbClr val="0F0F0F"/>
                  </a:solidFill>
                  <a:effectLst/>
                </a:endParaRPr>
              </a:p>
              <a:p>
                <a:r>
                  <a:rPr lang="en-US" altLang="zh-CN" b="0" i="0" dirty="0">
                    <a:solidFill>
                      <a:srgbClr val="0F0F0F"/>
                    </a:solidFill>
                    <a:effectLst/>
                  </a:rPr>
                  <a:t>Similarly, we can perform the calculation for the second layer. The final output of the model is given by:</a:t>
                </a:r>
              </a:p>
              <a:p>
                <a:endParaRPr lang="en-US" altLang="zh-CN" b="0" i="0" dirty="0">
                  <a:solidFill>
                    <a:srgbClr val="0F0F0F"/>
                  </a:solidFill>
                  <a:effectLst/>
                </a:endParaRPr>
              </a:p>
              <a:p>
                <a:pPr/>
                <a14:m>
                  <m:oMathPara xmlns:m="http://schemas.openxmlformats.org/officeDocument/2006/math">
                    <m:oMathParaPr>
                      <m:jc m:val="centerGroup"/>
                    </m:oMathParaPr>
                    <m:oMath xmlns:m="http://schemas.openxmlformats.org/officeDocument/2006/math">
                      <m:sSup>
                        <m:sSupPr>
                          <m:ctrlPr>
                            <a:rPr lang="en-US"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𝑋</m:t>
                          </m:r>
                        </m:e>
                        <m:sup>
                          <m:r>
                            <a:rPr lang="en-GB" altLang="zh-CN" b="0" i="1" smtClean="0">
                              <a:solidFill>
                                <a:srgbClr val="0F0F0F"/>
                              </a:solidFill>
                              <a:effectLst/>
                              <a:latin typeface="Cambria Math" panose="02040503050406030204" pitchFamily="18" charset="0"/>
                            </a:rPr>
                            <m:t>𝑜𝑢𝑡𝑝𝑢𝑡</m:t>
                          </m:r>
                        </m:sup>
                      </m:sSup>
                      <m:r>
                        <a:rPr lang="en-GB" altLang="zh-CN" b="0" i="1" smtClean="0">
                          <a:solidFill>
                            <a:srgbClr val="0F0F0F"/>
                          </a:solidFill>
                          <a:effectLst/>
                          <a:latin typeface="Cambria Math" panose="02040503050406030204" pitchFamily="18" charset="0"/>
                        </a:rPr>
                        <m:t>=</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𝑋</m:t>
                          </m:r>
                        </m:e>
                        <m:sup>
                          <m:r>
                            <a:rPr lang="en-GB" altLang="zh-CN" b="0" i="1" smtClean="0">
                              <a:solidFill>
                                <a:srgbClr val="0F0F0F"/>
                              </a:solidFill>
                              <a:effectLst/>
                              <a:latin typeface="Cambria Math" panose="02040503050406030204" pitchFamily="18" charset="0"/>
                            </a:rPr>
                            <m:t>(3)</m:t>
                          </m:r>
                        </m:sup>
                      </m:sSup>
                      <m:r>
                        <a:rPr lang="en-GB" altLang="zh-CN" b="0" i="1" smtClean="0">
                          <a:solidFill>
                            <a:srgbClr val="0F0F0F"/>
                          </a:solidFill>
                          <a:effectLst/>
                          <a:latin typeface="Cambria Math" panose="02040503050406030204" pitchFamily="18" charset="0"/>
                        </a:rPr>
                        <m:t>=</m:t>
                      </m:r>
                      <m:r>
                        <a:rPr lang="en-GB" altLang="zh-CN" b="0" i="1" smtClean="0">
                          <a:solidFill>
                            <a:srgbClr val="0F0F0F"/>
                          </a:solidFill>
                          <a:effectLst/>
                          <a:latin typeface="Cambria Math" panose="02040503050406030204" pitchFamily="18" charset="0"/>
                        </a:rPr>
                        <m:t>𝐴𝑡𝑡</m:t>
                      </m:r>
                      <m:sSup>
                        <m:sSupPr>
                          <m:ctrlPr>
                            <a:rPr lang="en-GB" altLang="zh-CN" b="0" i="1" smtClean="0">
                              <a:solidFill>
                                <a:srgbClr val="0F0F0F"/>
                              </a:solidFill>
                              <a:effectLst/>
                              <a:latin typeface="Cambria Math" panose="02040503050406030204" pitchFamily="18" charset="0"/>
                            </a:rPr>
                          </m:ctrlPr>
                        </m:sSupPr>
                        <m:e>
                          <m:r>
                            <a:rPr lang="en-GB" altLang="zh-CN" b="0" i="1" smtClean="0">
                              <a:solidFill>
                                <a:srgbClr val="0F0F0F"/>
                              </a:solidFill>
                              <a:effectLst/>
                              <a:latin typeface="Cambria Math" panose="02040503050406030204" pitchFamily="18" charset="0"/>
                            </a:rPr>
                            <m:t>𝑛</m:t>
                          </m:r>
                        </m:e>
                        <m:sup>
                          <m:r>
                            <a:rPr lang="en-GB" altLang="zh-CN" b="0" i="1" smtClean="0">
                              <a:solidFill>
                                <a:srgbClr val="0F0F0F"/>
                              </a:solidFill>
                              <a:effectLst/>
                              <a:latin typeface="Cambria Math" panose="02040503050406030204" pitchFamily="18" charset="0"/>
                            </a:rPr>
                            <m:t>(2)</m:t>
                          </m:r>
                        </m:sup>
                      </m:sSup>
                      <m:r>
                        <a:rPr lang="en-GB" altLang="zh-CN" i="1">
                          <a:solidFill>
                            <a:srgbClr val="0F0F0F"/>
                          </a:solidFill>
                          <a:latin typeface="Cambria Math" panose="02040503050406030204" pitchFamily="18" charset="0"/>
                        </a:rPr>
                        <m:t>𝐴𝑡𝑡</m:t>
                      </m:r>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𝑛</m:t>
                          </m:r>
                        </m:e>
                        <m:sup>
                          <m:r>
                            <a:rPr lang="en-GB" altLang="zh-CN" i="1">
                              <a:solidFill>
                                <a:srgbClr val="0F0F0F"/>
                              </a:solidFill>
                              <a:latin typeface="Cambria Math" panose="02040503050406030204" pitchFamily="18" charset="0"/>
                            </a:rPr>
                            <m:t>(</m:t>
                          </m:r>
                          <m:r>
                            <a:rPr lang="en-GB" altLang="zh-CN" b="0" i="1" smtClean="0">
                              <a:solidFill>
                                <a:srgbClr val="0F0F0F"/>
                              </a:solidFill>
                              <a:latin typeface="Cambria Math" panose="02040503050406030204" pitchFamily="18" charset="0"/>
                            </a:rPr>
                            <m:t>1</m:t>
                          </m:r>
                          <m:r>
                            <a:rPr lang="en-GB" altLang="zh-CN" i="1">
                              <a:solidFill>
                                <a:srgbClr val="0F0F0F"/>
                              </a:solidFill>
                              <a:latin typeface="Cambria Math" panose="02040503050406030204" pitchFamily="18" charset="0"/>
                            </a:rPr>
                            <m:t>)</m:t>
                          </m:r>
                        </m:sup>
                      </m:sSup>
                      <m:sSup>
                        <m:sSupPr>
                          <m:ctrlPr>
                            <a:rPr lang="en-GB" altLang="zh-CN" i="1" smtClean="0">
                              <a:solidFill>
                                <a:srgbClr val="0F0F0F"/>
                              </a:solidFill>
                              <a:latin typeface="Cambria Math" panose="02040503050406030204" pitchFamily="18" charset="0"/>
                            </a:rPr>
                          </m:ctrlPr>
                        </m:sSupPr>
                        <m:e>
                          <m:r>
                            <a:rPr lang="en-GB" altLang="zh-CN" b="0" i="1" smtClean="0">
                              <a:solidFill>
                                <a:srgbClr val="0F0F0F"/>
                              </a:solidFill>
                              <a:latin typeface="Cambria Math" panose="02040503050406030204" pitchFamily="18" charset="0"/>
                            </a:rPr>
                            <m:t>𝑋</m:t>
                          </m:r>
                        </m:e>
                        <m:sup>
                          <m:r>
                            <a:rPr lang="en-GB" altLang="zh-CN" b="0" i="1" smtClean="0">
                              <a:solidFill>
                                <a:srgbClr val="0F0F0F"/>
                              </a:solidFill>
                              <a:latin typeface="Cambria Math" panose="02040503050406030204" pitchFamily="18" charset="0"/>
                            </a:rPr>
                            <m:t>(1)</m:t>
                          </m:r>
                        </m:sup>
                      </m:sSup>
                      <m:sSup>
                        <m:sSupPr>
                          <m:ctrlPr>
                            <a:rPr lang="en-GB" altLang="zh-CN" i="1" smtClean="0">
                              <a:solidFill>
                                <a:srgbClr val="0F0F0F"/>
                              </a:solidFill>
                              <a:latin typeface="Cambria Math" panose="02040503050406030204" pitchFamily="18" charset="0"/>
                            </a:rPr>
                          </m:ctrlPr>
                        </m:sSupPr>
                        <m:e>
                          <m:r>
                            <a:rPr lang="en-GB" altLang="zh-CN" b="0" i="1" smtClean="0">
                              <a:solidFill>
                                <a:srgbClr val="0F0F0F"/>
                              </a:solidFill>
                              <a:latin typeface="Cambria Math" panose="02040503050406030204" pitchFamily="18" charset="0"/>
                            </a:rPr>
                            <m:t>𝑊</m:t>
                          </m:r>
                        </m:e>
                        <m:sup>
                          <m:r>
                            <a:rPr lang="en-GB" altLang="zh-CN" b="0" i="1" smtClean="0">
                              <a:solidFill>
                                <a:srgbClr val="0F0F0F"/>
                              </a:solidFill>
                              <a:latin typeface="Cambria Math" panose="02040503050406030204" pitchFamily="18" charset="0"/>
                            </a:rPr>
                            <m:t>𝑉</m:t>
                          </m:r>
                          <m:r>
                            <a:rPr lang="en-GB" altLang="zh-CN" b="0" i="1" smtClean="0">
                              <a:solidFill>
                                <a:srgbClr val="0F0F0F"/>
                              </a:solidFill>
                              <a:latin typeface="Cambria Math" panose="02040503050406030204" pitchFamily="18" charset="0"/>
                            </a:rPr>
                            <m:t>(1)</m:t>
                          </m:r>
                        </m:sup>
                      </m:sSup>
                      <m:sSup>
                        <m:sSupPr>
                          <m:ctrlPr>
                            <a:rPr lang="en-GB" altLang="zh-CN" i="1">
                              <a:solidFill>
                                <a:srgbClr val="0F0F0F"/>
                              </a:solidFill>
                              <a:latin typeface="Cambria Math" panose="02040503050406030204" pitchFamily="18" charset="0"/>
                            </a:rPr>
                          </m:ctrlPr>
                        </m:sSupPr>
                        <m:e>
                          <m:r>
                            <a:rPr lang="en-GB" altLang="zh-CN" i="1">
                              <a:solidFill>
                                <a:srgbClr val="0F0F0F"/>
                              </a:solidFill>
                              <a:latin typeface="Cambria Math" panose="02040503050406030204" pitchFamily="18" charset="0"/>
                            </a:rPr>
                            <m:t>𝑊</m:t>
                          </m:r>
                        </m:e>
                        <m:sup>
                          <m:r>
                            <a:rPr lang="en-GB" altLang="zh-CN" i="1">
                              <a:solidFill>
                                <a:srgbClr val="0F0F0F"/>
                              </a:solidFill>
                              <a:latin typeface="Cambria Math" panose="02040503050406030204" pitchFamily="18" charset="0"/>
                            </a:rPr>
                            <m:t>𝑉</m:t>
                          </m:r>
                          <m:r>
                            <a:rPr lang="en-GB" altLang="zh-CN" i="1">
                              <a:solidFill>
                                <a:srgbClr val="0F0F0F"/>
                              </a:solidFill>
                              <a:latin typeface="Cambria Math" panose="02040503050406030204" pitchFamily="18" charset="0"/>
                            </a:rPr>
                            <m:t>(2)</m:t>
                          </m:r>
                        </m:sup>
                      </m:sSup>
                      <m:r>
                        <a:rPr lang="en-GB" altLang="zh-CN" b="0" i="1" smtClean="0">
                          <a:solidFill>
                            <a:srgbClr val="0F0F0F"/>
                          </a:solidFill>
                          <a:latin typeface="Cambria Math" panose="02040503050406030204" pitchFamily="18" charset="0"/>
                        </a:rPr>
                        <m:t>.</m:t>
                      </m:r>
                    </m:oMath>
                  </m:oMathPara>
                </a14:m>
                <a:endParaRPr lang="en-US" altLang="zh-CN" b="0" i="0" dirty="0">
                  <a:solidFill>
                    <a:srgbClr val="0F0F0F"/>
                  </a:solidFill>
                  <a:effectLst/>
                </a:endParaRPr>
              </a:p>
            </p:txBody>
          </p:sp>
        </mc:Choice>
        <mc:Fallback xmlns="">
          <p:sp>
            <p:nvSpPr>
              <p:cNvPr id="5" name="文本框 4">
                <a:extLst>
                  <a:ext uri="{FF2B5EF4-FFF2-40B4-BE49-F238E27FC236}">
                    <a16:creationId xmlns:a16="http://schemas.microsoft.com/office/drawing/2014/main" id="{E410BA34-8B60-0E4F-DE85-4F89EE96A149}"/>
                  </a:ext>
                </a:extLst>
              </p:cNvPr>
              <p:cNvSpPr txBox="1">
                <a:spLocks noRot="1" noChangeAspect="1" noMove="1" noResize="1" noEditPoints="1" noAdjustHandles="1" noChangeArrowheads="1" noChangeShapeType="1" noTextEdit="1"/>
              </p:cNvSpPr>
              <p:nvPr/>
            </p:nvSpPr>
            <p:spPr>
              <a:xfrm>
                <a:off x="1153196" y="986653"/>
                <a:ext cx="10657562" cy="5096588"/>
              </a:xfrm>
              <a:prstGeom prst="rect">
                <a:avLst/>
              </a:prstGeom>
              <a:blipFill>
                <a:blip r:embed="rId3"/>
                <a:stretch>
                  <a:fillRect l="-458" t="-359" r="-9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079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A mechanism of the two-layer simplified model</a:t>
            </a:r>
            <a:endParaRPr lang="zh-CN" altLang="en-US" dirty="0"/>
          </a:p>
        </p:txBody>
      </p:sp>
      <p:sp>
        <p:nvSpPr>
          <p:cNvPr id="3" name="AutoShape 2">
            <a:extLst>
              <a:ext uri="{FF2B5EF4-FFF2-40B4-BE49-F238E27FC236}">
                <a16:creationId xmlns:a16="http://schemas.microsoft.com/office/drawing/2014/main" id="{5445EB33-7732-6AD6-DD16-D3F91422A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2DA3E309-01D3-3A7B-5891-C9E67F7823BB}"/>
              </a:ext>
            </a:extLst>
          </p:cNvPr>
          <p:cNvPicPr>
            <a:picLocks noChangeAspect="1"/>
          </p:cNvPicPr>
          <p:nvPr/>
        </p:nvPicPr>
        <p:blipFill>
          <a:blip r:embed="rId2"/>
          <a:stretch>
            <a:fillRect/>
          </a:stretch>
        </p:blipFill>
        <p:spPr>
          <a:xfrm>
            <a:off x="2759500" y="983054"/>
            <a:ext cx="6368199" cy="5196691"/>
          </a:xfrm>
          <a:prstGeom prst="rect">
            <a:avLst/>
          </a:prstGeom>
        </p:spPr>
      </p:pic>
    </p:spTree>
    <p:extLst>
      <p:ext uri="{BB962C8B-B14F-4D97-AF65-F5344CB8AC3E}">
        <p14:creationId xmlns:p14="http://schemas.microsoft.com/office/powerpoint/2010/main" val="131595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3C0C4-B04F-9C95-E4AC-665AB4F31991}"/>
              </a:ext>
            </a:extLst>
          </p:cNvPr>
          <p:cNvSpPr>
            <a:spLocks noGrp="1"/>
          </p:cNvSpPr>
          <p:nvPr>
            <p:ph type="title"/>
          </p:nvPr>
        </p:nvSpPr>
        <p:spPr/>
        <p:txBody>
          <a:bodyPr/>
          <a:lstStyle/>
          <a:p>
            <a:r>
              <a:rPr lang="en-US" altLang="zh-CN" dirty="0"/>
              <a:t>Frequency principle in anchor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4DFD2E-C279-5015-B14E-745F1E4EC5C1}"/>
                  </a:ext>
                </a:extLst>
              </p:cNvPr>
              <p:cNvSpPr>
                <a:spLocks noGrp="1"/>
              </p:cNvSpPr>
              <p:nvPr>
                <p:ph idx="1"/>
              </p:nvPr>
            </p:nvSpPr>
            <p:spPr/>
            <p:txBody>
              <a:bodyPr/>
              <a:lstStyle/>
              <a:p>
                <a:r>
                  <a:rPr lang="en-US" altLang="zh-CN" b="0" dirty="0">
                    <a:latin typeface="+mn-lt"/>
                  </a:rPr>
                  <a:t>Task one: </a:t>
                </a:r>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r>
                  <a:rPr lang="en-US" altLang="zh-CN" b="0" i="0" u="none" strike="noStrike" baseline="0" dirty="0">
                    <a:latin typeface="LMRoman10-Regular-Identity-H"/>
                  </a:rPr>
                  <a:t> </a:t>
                </a:r>
                <a:r>
                  <a:rPr lang="en-US" altLang="zh-CN" b="0" dirty="0">
                    <a:latin typeface="+mn-lt"/>
                  </a:rPr>
                  <a:t>and</a:t>
                </a:r>
                <a:r>
                  <a:rPr lang="en-US" altLang="zh-CN" b="0" i="0" u="none" strike="noStrike" baseline="0" dirty="0">
                    <a:latin typeface="LMRoman10-Regular-Identity-H"/>
                  </a:rPr>
                  <a:t> </a:t>
                </a:r>
                <a14:m>
                  <m:oMath xmlns:m="http://schemas.openxmlformats.org/officeDocument/2006/math">
                    <m:r>
                      <a:rPr lang="en-US" altLang="zh-CN" b="0" i="1" dirty="0">
                        <a:latin typeface="Cambria Math" panose="02040503050406030204" pitchFamily="18" charset="0"/>
                      </a:rPr>
                      <m:t>(. . . , </m:t>
                    </m:r>
                    <m:r>
                      <a:rPr lang="en-US" altLang="zh-CN" b="0" i="1" dirty="0" smtClean="0">
                        <a:latin typeface="Cambria Math" panose="02040503050406030204" pitchFamily="18" charset="0"/>
                      </a:rPr>
                      <m:t>4,</m:t>
                    </m:r>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a:latin typeface="Cambria Math" panose="02040503050406030204" pitchFamily="18" charset="0"/>
                      </a:rPr>
                      <m:t>, . . .) → </m:t>
                    </m:r>
                    <m:r>
                      <a:rPr lang="en-US" altLang="zh-CN" b="0" i="1" dirty="0">
                        <a:latin typeface="Cambria Math" panose="02040503050406030204" pitchFamily="18" charset="0"/>
                      </a:rPr>
                      <m:t>𝑥</m:t>
                    </m:r>
                  </m:oMath>
                </a14:m>
                <a:r>
                  <a:rPr lang="en-US" altLang="zh-CN" b="0" dirty="0">
                    <a:latin typeface="LMRoman10-Regular-Identity-H"/>
                  </a:rPr>
                  <a:t>  </a:t>
                </a:r>
                <a:r>
                  <a:rPr lang="en-US" altLang="zh-CN" b="0" dirty="0">
                    <a:latin typeface="+mn-lt"/>
                  </a:rPr>
                  <a:t>(low frequency)</a:t>
                </a:r>
              </a:p>
              <a:p>
                <a:r>
                  <a:rPr lang="en-US" altLang="zh-CN" b="0" dirty="0">
                    <a:latin typeface="+mn-lt"/>
                  </a:rPr>
                  <a:t>Task two: </a:t>
                </a:r>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r>
                  <a:rPr lang="en-US" altLang="zh-CN" b="0" i="0" u="none" strike="noStrike" baseline="0" dirty="0">
                    <a:latin typeface="LMRoman10-Regular-Identity-H"/>
                  </a:rPr>
                  <a:t> </a:t>
                </a:r>
                <a:r>
                  <a:rPr lang="en-US" altLang="zh-CN" b="0" dirty="0">
                    <a:latin typeface="+mn-lt"/>
                  </a:rPr>
                  <a:t>and</a:t>
                </a:r>
                <a:r>
                  <a:rPr lang="en-US" altLang="zh-CN" b="0" i="0" u="none" strike="noStrike" baseline="0" dirty="0">
                    <a:latin typeface="LMRoman10-Regular-Identity-H"/>
                  </a:rPr>
                  <a:t> </a:t>
                </a:r>
                <a14:m>
                  <m:oMath xmlns:m="http://schemas.openxmlformats.org/officeDocument/2006/math">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 . . , </m:t>
                        </m:r>
                        <m:r>
                          <a:rPr lang="en-US" altLang="zh-CN" b="0" i="1" dirty="0" smtClean="0">
                            <a:latin typeface="Cambria Math" panose="02040503050406030204" pitchFamily="18" charset="0"/>
                          </a:rPr>
                          <m:t>4,</m:t>
                        </m:r>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a:latin typeface="Cambria Math" panose="02040503050406030204" pitchFamily="18" charset="0"/>
                          </a:rPr>
                          <m:t>, . . .</m:t>
                        </m:r>
                      </m:e>
                    </m:d>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smtClean="0">
                        <a:latin typeface="Cambria Math" panose="02040503050406030204" pitchFamily="18" charset="0"/>
                      </a:rPr>
                      <m:t>+1</m:t>
                    </m:r>
                  </m:oMath>
                </a14:m>
                <a:r>
                  <a:rPr lang="en-US" altLang="zh-CN" b="0" dirty="0">
                    <a:latin typeface="LMRoman10-Regular-Identity-H"/>
                  </a:rPr>
                  <a:t>  </a:t>
                </a:r>
                <a:r>
                  <a:rPr lang="en-US" altLang="zh-CN" b="0" dirty="0">
                    <a:latin typeface="+mn-lt"/>
                  </a:rPr>
                  <a:t>(high frequency)</a:t>
                </a:r>
              </a:p>
              <a:p>
                <a:endParaRPr lang="en-US" altLang="zh-CN" b="0" dirty="0">
                  <a:latin typeface="+mn-lt"/>
                </a:endParaRPr>
              </a:p>
              <a:p>
                <a:endParaRPr lang="en-US" altLang="zh-CN" b="0" i="0" u="none" strike="noStrike" baseline="0" dirty="0">
                  <a:latin typeface="LMRoman10-Regular-Identity-H"/>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934DFD2E-C279-5015-B14E-745F1E4EC5C1}"/>
                  </a:ext>
                </a:extLst>
              </p:cNvPr>
              <p:cNvSpPr>
                <a:spLocks noGrp="1" noRot="1" noChangeAspect="1" noMove="1" noResize="1" noEditPoints="1" noAdjustHandles="1" noChangeArrowheads="1" noChangeShapeType="1" noTextEdit="1"/>
              </p:cNvSpPr>
              <p:nvPr>
                <p:ph idx="1"/>
              </p:nvPr>
            </p:nvSpPr>
            <p:spPr>
              <a:blipFill>
                <a:blip r:embed="rId2"/>
                <a:stretch>
                  <a:fillRect t="-91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FBC2C1-54CD-70D4-1674-718E980499BE}"/>
              </a:ext>
            </a:extLst>
          </p:cNvPr>
          <p:cNvPicPr>
            <a:picLocks noChangeAspect="1"/>
          </p:cNvPicPr>
          <p:nvPr/>
        </p:nvPicPr>
        <p:blipFill>
          <a:blip r:embed="rId3"/>
          <a:stretch>
            <a:fillRect/>
          </a:stretch>
        </p:blipFill>
        <p:spPr>
          <a:xfrm>
            <a:off x="698326" y="2075493"/>
            <a:ext cx="10795348" cy="3598449"/>
          </a:xfrm>
          <a:prstGeom prst="rect">
            <a:avLst/>
          </a:prstGeom>
        </p:spPr>
      </p:pic>
      <p:sp>
        <p:nvSpPr>
          <p:cNvPr id="5" name="文本框 4">
            <a:extLst>
              <a:ext uri="{FF2B5EF4-FFF2-40B4-BE49-F238E27FC236}">
                <a16:creationId xmlns:a16="http://schemas.microsoft.com/office/drawing/2014/main" id="{5E42EB78-41E8-51B8-59DE-3E9E907ED975}"/>
              </a:ext>
            </a:extLst>
          </p:cNvPr>
          <p:cNvSpPr txBox="1"/>
          <p:nvPr/>
        </p:nvSpPr>
        <p:spPr>
          <a:xfrm>
            <a:off x="3927778" y="5673942"/>
            <a:ext cx="4336444" cy="461665"/>
          </a:xfrm>
          <a:prstGeom prst="rect">
            <a:avLst/>
          </a:prstGeom>
          <a:noFill/>
        </p:spPr>
        <p:txBody>
          <a:bodyPr wrap="none" rtlCol="0">
            <a:spAutoFit/>
          </a:bodyPr>
          <a:lstStyle/>
          <a:p>
            <a:pPr algn="l"/>
            <a:r>
              <a:rPr lang="en-US" altLang="zh-CN" sz="2400" dirty="0">
                <a:solidFill>
                  <a:schemeClr val="tx2"/>
                </a:solidFill>
                <a:ea typeface="微软雅黑" panose="020B0503020204020204" pitchFamily="34" charset="-122"/>
              </a:rPr>
              <a:t>Low frequency task learns fast</a:t>
            </a:r>
            <a:endParaRPr lang="zh-CN" altLang="en-US" sz="24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489472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3C0C4-B04F-9C95-E4AC-665AB4F31991}"/>
              </a:ext>
            </a:extLst>
          </p:cNvPr>
          <p:cNvSpPr>
            <a:spLocks noGrp="1"/>
          </p:cNvSpPr>
          <p:nvPr>
            <p:ph type="title"/>
          </p:nvPr>
        </p:nvSpPr>
        <p:spPr/>
        <p:txBody>
          <a:bodyPr/>
          <a:lstStyle/>
          <a:p>
            <a:r>
              <a:rPr lang="en-US" altLang="zh-CN" dirty="0"/>
              <a:t>Head condensation in anchor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4DFD2E-C279-5015-B14E-745F1E4EC5C1}"/>
                  </a:ext>
                </a:extLst>
              </p:cNvPr>
              <p:cNvSpPr>
                <a:spLocks noGrp="1"/>
              </p:cNvSpPr>
              <p:nvPr>
                <p:ph idx="1"/>
              </p:nvPr>
            </p:nvSpPr>
            <p:spPr/>
            <p:txBody>
              <a:bodyPr/>
              <a:lstStyle/>
              <a:p>
                <a14:m>
                  <m:oMath xmlns:m="http://schemas.openxmlformats.org/officeDocument/2006/math">
                    <m:r>
                      <a:rPr lang="en-US" altLang="zh-CN" b="0" i="1" dirty="0">
                        <a:latin typeface="Cambria Math" panose="02040503050406030204" pitchFamily="18" charset="0"/>
                      </a:rPr>
                      <m:t>(. . . , 3, </m:t>
                    </m:r>
                    <m:r>
                      <a:rPr lang="en-US" altLang="zh-CN" b="0" i="1" dirty="0">
                        <a:latin typeface="Cambria Math" panose="02040503050406030204" pitchFamily="18" charset="0"/>
                      </a:rPr>
                      <m:t>𝑥</m:t>
                    </m:r>
                    <m:r>
                      <a:rPr lang="en-US" altLang="zh-CN" b="0" i="1" dirty="0">
                        <a:latin typeface="Cambria Math" panose="02040503050406030204" pitchFamily="18" charset="0"/>
                      </a:rPr>
                      <m:t>, . . .) → </m:t>
                    </m:r>
                    <m:r>
                      <a:rPr lang="en-US" altLang="zh-CN" b="0" i="1" dirty="0">
                        <a:latin typeface="Cambria Math" panose="02040503050406030204" pitchFamily="18" charset="0"/>
                      </a:rPr>
                      <m:t>𝑥</m:t>
                    </m:r>
                  </m:oMath>
                </a14:m>
                <a:endParaRPr lang="en-US" altLang="zh-CN" b="0" dirty="0">
                  <a:latin typeface="LMRoman10-Regular-Identity-H"/>
                </a:endParaRPr>
              </a:p>
              <a:p>
                <a:r>
                  <a:rPr lang="en-US" altLang="zh-CN" b="0" dirty="0">
                    <a:latin typeface="+mn-lt"/>
                  </a:rPr>
                  <a:t>12 heads, 4 layers</a:t>
                </a:r>
                <a:endParaRPr lang="zh-CN" altLang="en-US" dirty="0">
                  <a:latin typeface="+mn-lt"/>
                </a:endParaRPr>
              </a:p>
              <a:p>
                <a:endParaRPr lang="en-US" altLang="zh-CN" b="0" dirty="0">
                  <a:latin typeface="+mn-lt"/>
                </a:endParaRPr>
              </a:p>
              <a:p>
                <a:endParaRPr lang="en-US" altLang="zh-CN" b="0" i="0" u="none" strike="noStrike" baseline="0" dirty="0">
                  <a:latin typeface="LMRoman10-Regular-Identity-H"/>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934DFD2E-C279-5015-B14E-745F1E4EC5C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DCE7F88-72A5-0485-EE2D-915978BE2BA8}"/>
              </a:ext>
            </a:extLst>
          </p:cNvPr>
          <p:cNvPicPr>
            <a:picLocks noChangeAspect="1"/>
          </p:cNvPicPr>
          <p:nvPr/>
        </p:nvPicPr>
        <p:blipFill>
          <a:blip r:embed="rId3"/>
          <a:stretch>
            <a:fillRect/>
          </a:stretch>
        </p:blipFill>
        <p:spPr>
          <a:xfrm>
            <a:off x="695324" y="2035479"/>
            <a:ext cx="10801352" cy="3543941"/>
          </a:xfrm>
          <a:prstGeom prst="rect">
            <a:avLst/>
          </a:prstGeom>
        </p:spPr>
      </p:pic>
      <p:sp>
        <p:nvSpPr>
          <p:cNvPr id="8" name="文本框 7">
            <a:extLst>
              <a:ext uri="{FF2B5EF4-FFF2-40B4-BE49-F238E27FC236}">
                <a16:creationId xmlns:a16="http://schemas.microsoft.com/office/drawing/2014/main" id="{A3ADC11E-BCCC-3E51-E2CC-E6C3BD90C504}"/>
              </a:ext>
            </a:extLst>
          </p:cNvPr>
          <p:cNvSpPr txBox="1"/>
          <p:nvPr/>
        </p:nvSpPr>
        <p:spPr>
          <a:xfrm>
            <a:off x="2539577" y="5740478"/>
            <a:ext cx="7112845" cy="461665"/>
          </a:xfrm>
          <a:prstGeom prst="rect">
            <a:avLst/>
          </a:prstGeom>
          <a:noFill/>
        </p:spPr>
        <p:txBody>
          <a:bodyPr wrap="none" rtlCol="0">
            <a:spAutoFit/>
          </a:bodyPr>
          <a:lstStyle/>
          <a:p>
            <a:pPr algn="l"/>
            <a:r>
              <a:rPr lang="en-US" altLang="zh-CN" sz="2400" dirty="0">
                <a:solidFill>
                  <a:schemeClr val="tx2"/>
                </a:solidFill>
              </a:rPr>
              <a:t>The attention map of each head in the second layer</a:t>
            </a:r>
            <a:endParaRPr lang="zh-CN" altLang="en-US" sz="2400" dirty="0">
              <a:solidFill>
                <a:schemeClr val="tx2"/>
              </a:solidFill>
            </a:endParaRPr>
          </a:p>
        </p:txBody>
      </p:sp>
    </p:spTree>
    <p:extLst>
      <p:ext uri="{BB962C8B-B14F-4D97-AF65-F5344CB8AC3E}">
        <p14:creationId xmlns:p14="http://schemas.microsoft.com/office/powerpoint/2010/main" val="3366055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5B00F-8F17-E659-8288-BD3F5BA103B6}"/>
              </a:ext>
            </a:extLst>
          </p:cNvPr>
          <p:cNvSpPr>
            <a:spLocks noGrp="1"/>
          </p:cNvSpPr>
          <p:nvPr>
            <p:ph type="title"/>
          </p:nvPr>
        </p:nvSpPr>
        <p:spPr/>
        <p:txBody>
          <a:bodyPr/>
          <a:lstStyle/>
          <a:p>
            <a:r>
              <a:rPr lang="en-US" altLang="zh-CN" dirty="0"/>
              <a:t>Induction head</a:t>
            </a:r>
            <a:endParaRPr lang="zh-CN" altLang="en-US" dirty="0"/>
          </a:p>
        </p:txBody>
      </p:sp>
      <p:pic>
        <p:nvPicPr>
          <p:cNvPr id="5" name="内容占位符 4">
            <a:extLst>
              <a:ext uri="{FF2B5EF4-FFF2-40B4-BE49-F238E27FC236}">
                <a16:creationId xmlns:a16="http://schemas.microsoft.com/office/drawing/2014/main" id="{BC2FB91B-C92E-DC20-1C37-B82F3A2C2002}"/>
              </a:ext>
            </a:extLst>
          </p:cNvPr>
          <p:cNvPicPr>
            <a:picLocks noGrp="1" noChangeAspect="1"/>
          </p:cNvPicPr>
          <p:nvPr>
            <p:ph idx="1"/>
          </p:nvPr>
        </p:nvPicPr>
        <p:blipFill>
          <a:blip r:embed="rId2"/>
          <a:stretch>
            <a:fillRect/>
          </a:stretch>
        </p:blipFill>
        <p:spPr>
          <a:xfrm>
            <a:off x="2237610" y="1722328"/>
            <a:ext cx="7716779" cy="4112789"/>
          </a:xfrm>
        </p:spPr>
      </p:pic>
      <p:sp>
        <p:nvSpPr>
          <p:cNvPr id="9" name="文本框 8">
            <a:extLst>
              <a:ext uri="{FF2B5EF4-FFF2-40B4-BE49-F238E27FC236}">
                <a16:creationId xmlns:a16="http://schemas.microsoft.com/office/drawing/2014/main" id="{9D5B0D59-55CA-5FD3-9712-4BFBF34CAA75}"/>
              </a:ext>
            </a:extLst>
          </p:cNvPr>
          <p:cNvSpPr txBox="1"/>
          <p:nvPr/>
        </p:nvSpPr>
        <p:spPr>
          <a:xfrm>
            <a:off x="116146" y="5917779"/>
            <a:ext cx="11794820" cy="338554"/>
          </a:xfrm>
          <a:prstGeom prst="rect">
            <a:avLst/>
          </a:prstGeom>
          <a:noFill/>
        </p:spPr>
        <p:txBody>
          <a:bodyPr wrap="square">
            <a:spAutoFit/>
          </a:bodyPr>
          <a:lstStyle/>
          <a:p>
            <a:r>
              <a:rPr lang="en-US" altLang="zh-CN" sz="1600" dirty="0" err="1">
                <a:solidFill>
                  <a:schemeClr val="tx2"/>
                </a:solidFill>
              </a:rPr>
              <a:t>Elhage</a:t>
            </a:r>
            <a:r>
              <a:rPr lang="en-US" altLang="zh-CN" sz="1600" dirty="0">
                <a:solidFill>
                  <a:schemeClr val="tx2"/>
                </a:solidFill>
              </a:rPr>
              <a:t>, Nelson, et al. "A mathematical framework for transformer circuits." Transformer Circuits Thread 1 (2021).</a:t>
            </a:r>
            <a:endParaRPr lang="zh-CN" altLang="en-US" sz="1600" dirty="0">
              <a:solidFill>
                <a:schemeClr val="tx2"/>
              </a:solidFill>
            </a:endParaRPr>
          </a:p>
        </p:txBody>
      </p:sp>
      <p:sp>
        <p:nvSpPr>
          <p:cNvPr id="11" name="文本框 10">
            <a:extLst>
              <a:ext uri="{FF2B5EF4-FFF2-40B4-BE49-F238E27FC236}">
                <a16:creationId xmlns:a16="http://schemas.microsoft.com/office/drawing/2014/main" id="{80529517-1462-2085-1487-4555EB1D9B13}"/>
              </a:ext>
            </a:extLst>
          </p:cNvPr>
          <p:cNvSpPr txBox="1"/>
          <p:nvPr/>
        </p:nvSpPr>
        <p:spPr>
          <a:xfrm>
            <a:off x="1018260" y="1022883"/>
            <a:ext cx="10155478" cy="646331"/>
          </a:xfrm>
          <a:prstGeom prst="rect">
            <a:avLst/>
          </a:prstGeom>
          <a:noFill/>
        </p:spPr>
        <p:txBody>
          <a:bodyPr wrap="square">
            <a:spAutoFit/>
          </a:bodyPr>
          <a:lstStyle/>
          <a:p>
            <a:r>
              <a:rPr lang="en-US" altLang="zh-CN" dirty="0">
                <a:solidFill>
                  <a:schemeClr val="tx2"/>
                </a:solidFill>
              </a:rPr>
              <a:t>Induction head is also a type of observed head that can help find the token that is the same as the current token in the previous sequence and output the next token of the same token.</a:t>
            </a:r>
            <a:endParaRPr lang="zh-CN" altLang="en-US" dirty="0">
              <a:solidFill>
                <a:schemeClr val="tx2"/>
              </a:solidFill>
            </a:endParaRPr>
          </a:p>
        </p:txBody>
      </p:sp>
    </p:spTree>
    <p:extLst>
      <p:ext uri="{BB962C8B-B14F-4D97-AF65-F5344CB8AC3E}">
        <p14:creationId xmlns:p14="http://schemas.microsoft.com/office/powerpoint/2010/main" val="481409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B38EF-58C0-DE40-EA87-5D467A67B595}"/>
              </a:ext>
            </a:extLst>
          </p:cNvPr>
          <p:cNvSpPr>
            <a:spLocks noGrp="1"/>
          </p:cNvSpPr>
          <p:nvPr>
            <p:ph type="title"/>
          </p:nvPr>
        </p:nvSpPr>
        <p:spPr/>
        <p:txBody>
          <a:bodyPr/>
          <a:lstStyle/>
          <a:p>
            <a:r>
              <a:rPr kumimoji="1" lang="en-US" altLang="zh-CN" dirty="0"/>
              <a:t>Mechanism</a:t>
            </a:r>
            <a:endParaRPr kumimoji="1" lang="zh-CN" altLang="en-US" dirty="0"/>
          </a:p>
        </p:txBody>
      </p:sp>
      <p:sp>
        <p:nvSpPr>
          <p:cNvPr id="3" name="内容占位符 2">
            <a:extLst>
              <a:ext uri="{FF2B5EF4-FFF2-40B4-BE49-F238E27FC236}">
                <a16:creationId xmlns:a16="http://schemas.microsoft.com/office/drawing/2014/main" id="{F6A5623D-F791-530E-B36B-8EFAD11EF880}"/>
              </a:ext>
            </a:extLst>
          </p:cNvPr>
          <p:cNvSpPr>
            <a:spLocks noGrp="1"/>
          </p:cNvSpPr>
          <p:nvPr>
            <p:ph idx="1"/>
          </p:nvPr>
        </p:nvSpPr>
        <p:spPr/>
        <p:txBody>
          <a:bodyPr/>
          <a:lstStyle/>
          <a:p>
            <a:r>
              <a:rPr kumimoji="1" lang="en-US" altLang="zh-CN" b="0" dirty="0">
                <a:latin typeface="+mn-lt"/>
              </a:rPr>
              <a:t>Shift operation</a:t>
            </a:r>
          </a:p>
          <a:p>
            <a:pPr lvl="1"/>
            <a:r>
              <a:rPr kumimoji="1" lang="en-US" altLang="zh-CN" b="0" dirty="0">
                <a:latin typeface="+mn-lt"/>
              </a:rPr>
              <a:t>Q and K parallel for different rows</a:t>
            </a:r>
          </a:p>
          <a:p>
            <a:r>
              <a:rPr kumimoji="1" lang="en-US" altLang="zh-CN" b="0" dirty="0">
                <a:latin typeface="+mn-lt"/>
              </a:rPr>
              <a:t>Fusion operation</a:t>
            </a:r>
          </a:p>
          <a:p>
            <a:pPr lvl="1"/>
            <a:r>
              <a:rPr kumimoji="1" lang="en-US" altLang="zh-CN" b="0" dirty="0" err="1">
                <a:latin typeface="+mn-lt"/>
              </a:rPr>
              <a:t>resnet</a:t>
            </a:r>
            <a:endParaRPr kumimoji="1" lang="en-US" altLang="zh-CN" b="0" dirty="0">
              <a:latin typeface="+mn-lt"/>
            </a:endParaRPr>
          </a:p>
          <a:p>
            <a:r>
              <a:rPr lang="en-US" altLang="zh-CN" b="0" dirty="0">
                <a:latin typeface="+mn-lt"/>
              </a:rPr>
              <a:t>Broadcast</a:t>
            </a:r>
            <a:r>
              <a:rPr kumimoji="1" lang="en-US" altLang="zh-CN" b="0" dirty="0">
                <a:latin typeface="+mn-lt"/>
              </a:rPr>
              <a:t> operation</a:t>
            </a:r>
          </a:p>
          <a:p>
            <a:pPr lvl="1"/>
            <a:r>
              <a:rPr kumimoji="1" lang="en-US" altLang="zh-CN" b="0" dirty="0">
                <a:latin typeface="+mn-lt"/>
              </a:rPr>
              <a:t>Anchor special direction</a:t>
            </a:r>
            <a:endParaRPr kumimoji="1" lang="zh-CN" altLang="en-US" b="0" dirty="0">
              <a:latin typeface="+mn-lt"/>
            </a:endParaRPr>
          </a:p>
        </p:txBody>
      </p:sp>
    </p:spTree>
    <p:extLst>
      <p:ext uri="{BB962C8B-B14F-4D97-AF65-F5344CB8AC3E}">
        <p14:creationId xmlns:p14="http://schemas.microsoft.com/office/powerpoint/2010/main" val="2430278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a:t>
            </a:r>
            <a:endParaRPr lang="zh-CN" altLang="en-US" dirty="0"/>
          </a:p>
        </p:txBody>
      </p:sp>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011583"/>
            <a:ext cx="11429516" cy="5303427"/>
          </a:xfrm>
        </p:spPr>
        <p:txBody>
          <a:bodyPr>
            <a:normAutofit/>
          </a:bodyPr>
          <a:lstStyle/>
          <a:p>
            <a:r>
              <a:rPr lang="en-US" altLang="zh-CN" sz="2800" b="0" dirty="0">
                <a:latin typeface="+mn-lt"/>
                <a:cs typeface="Times New Roman" panose="02020603050405020304" pitchFamily="18" charset="0"/>
              </a:rPr>
              <a:t>C</a:t>
            </a:r>
            <a:r>
              <a:rPr lang="en-US" altLang="zh-CN" sz="2800" b="0" i="0" u="none" strike="noStrike" baseline="0" dirty="0">
                <a:latin typeface="+mn-lt"/>
                <a:cs typeface="Times New Roman" panose="02020603050405020304" pitchFamily="18" charset="0"/>
              </a:rPr>
              <a:t>an simulate a series of language tasks.</a:t>
            </a:r>
          </a:p>
          <a:p>
            <a:r>
              <a:rPr lang="en-US" altLang="zh-CN" sz="2800" b="0" dirty="0">
                <a:latin typeface="+mn-lt"/>
                <a:cs typeface="Times New Roman" panose="02020603050405020304" pitchFamily="18" charset="0"/>
              </a:rPr>
              <a:t>C</a:t>
            </a:r>
            <a:r>
              <a:rPr lang="en-US" altLang="zh-CN" sz="2800" b="0" i="0" u="none" strike="noStrike" baseline="0" dirty="0">
                <a:latin typeface="+mn-lt"/>
                <a:cs typeface="Times New Roman" panose="02020603050405020304" pitchFamily="18" charset="0"/>
              </a:rPr>
              <a:t>omputation and memory cost are reasonable for academic groups.</a:t>
            </a:r>
          </a:p>
          <a:p>
            <a:r>
              <a:rPr lang="en-US" altLang="zh-CN" sz="2800" b="0" i="0" u="none" strike="noStrike" baseline="0" dirty="0">
                <a:latin typeface="+mn-lt"/>
                <a:cs typeface="Times New Roman" panose="02020603050405020304" pitchFamily="18" charset="0"/>
              </a:rPr>
              <a:t>The target function is well defined.</a:t>
            </a:r>
            <a:endParaRPr lang="en-US" altLang="zh-CN" sz="2800" b="0" dirty="0">
              <a:latin typeface="+mn-lt"/>
              <a:cs typeface="Times New Roman" panose="02020603050405020304" pitchFamily="18" charset="0"/>
            </a:endParaRPr>
          </a:p>
          <a:p>
            <a:r>
              <a:rPr lang="en-US" altLang="zh-CN" sz="2800" b="0" i="0" u="none" strike="noStrike" baseline="0" dirty="0">
                <a:latin typeface="+mn-lt"/>
                <a:cs typeface="Times New Roman" panose="02020603050405020304" pitchFamily="18" charset="0"/>
              </a:rPr>
              <a:t>The training data and the test can be clearly separated</a:t>
            </a:r>
          </a:p>
          <a:p>
            <a:r>
              <a:rPr lang="en-US" altLang="zh-CN" sz="2800" b="0" i="0" u="none" strike="noStrike" baseline="0" dirty="0">
                <a:latin typeface="+mn-lt"/>
                <a:cs typeface="Times New Roman" panose="02020603050405020304" pitchFamily="18" charset="0"/>
              </a:rPr>
              <a:t>Experiments can be conducted with strict control of variables.</a:t>
            </a:r>
            <a:endParaRPr lang="en-US" altLang="zh-CN" sz="2800" b="0" dirty="0">
              <a:latin typeface="+mn-lt"/>
              <a:cs typeface="Times New Roman" panose="02020603050405020304" pitchFamily="18" charset="0"/>
            </a:endParaRPr>
          </a:p>
          <a:p>
            <a:pPr algn="l"/>
            <a:r>
              <a:rPr lang="en-US" altLang="zh-CN" sz="2800" b="0" dirty="0">
                <a:latin typeface="+mn-lt"/>
                <a:cs typeface="Times New Roman" panose="02020603050405020304" pitchFamily="18" charset="0"/>
              </a:rPr>
              <a:t>S</a:t>
            </a:r>
            <a:r>
              <a:rPr lang="en-US" altLang="zh-CN" sz="2800" b="0" i="0" u="none" strike="noStrike" baseline="0" dirty="0">
                <a:latin typeface="+mn-lt"/>
                <a:cs typeface="Times New Roman" panose="02020603050405020304" pitchFamily="18" charset="0"/>
              </a:rPr>
              <a:t>tudy the generalization within one task or the generalization from a certain tasks to unseen tasks.</a:t>
            </a:r>
          </a:p>
          <a:p>
            <a:pPr algn="l"/>
            <a:r>
              <a:rPr lang="en-US" altLang="zh-CN" sz="2800" b="0" dirty="0">
                <a:latin typeface="+mn-lt"/>
                <a:cs typeface="Times New Roman" panose="02020603050405020304" pitchFamily="18" charset="0"/>
              </a:rPr>
              <a:t>Study the advantage of transformer over FNN</a:t>
            </a:r>
            <a:endParaRPr lang="zh-CN" altLang="en-US" sz="2800" b="0" dirty="0">
              <a:latin typeface="+mn-lt"/>
              <a:cs typeface="Times New Roman" panose="02020603050405020304" pitchFamily="18" charset="0"/>
            </a:endParaRPr>
          </a:p>
        </p:txBody>
      </p:sp>
    </p:spTree>
    <p:extLst>
      <p:ext uri="{BB962C8B-B14F-4D97-AF65-F5344CB8AC3E}">
        <p14:creationId xmlns:p14="http://schemas.microsoft.com/office/powerpoint/2010/main" val="4259071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B38EF-58C0-DE40-EA87-5D467A67B595}"/>
              </a:ext>
            </a:extLst>
          </p:cNvPr>
          <p:cNvSpPr>
            <a:spLocks noGrp="1"/>
          </p:cNvSpPr>
          <p:nvPr>
            <p:ph type="title"/>
          </p:nvPr>
        </p:nvSpPr>
        <p:spPr/>
        <p:txBody>
          <a:bodyPr/>
          <a:lstStyle/>
          <a:p>
            <a:r>
              <a:rPr kumimoji="1" lang="en-US" altLang="zh-CN" dirty="0"/>
              <a:t>Future Problems</a:t>
            </a:r>
            <a:endParaRPr kumimoji="1" lang="zh-CN" altLang="en-US" dirty="0"/>
          </a:p>
        </p:txBody>
      </p:sp>
      <p:sp>
        <p:nvSpPr>
          <p:cNvPr id="3" name="内容占位符 2">
            <a:extLst>
              <a:ext uri="{FF2B5EF4-FFF2-40B4-BE49-F238E27FC236}">
                <a16:creationId xmlns:a16="http://schemas.microsoft.com/office/drawing/2014/main" id="{F6A5623D-F791-530E-B36B-8EFAD11EF880}"/>
              </a:ext>
            </a:extLst>
          </p:cNvPr>
          <p:cNvSpPr>
            <a:spLocks noGrp="1"/>
          </p:cNvSpPr>
          <p:nvPr>
            <p:ph idx="1"/>
          </p:nvPr>
        </p:nvSpPr>
        <p:spPr/>
        <p:txBody>
          <a:bodyPr>
            <a:normAutofit/>
          </a:bodyPr>
          <a:lstStyle/>
          <a:p>
            <a:pPr algn="l"/>
            <a:r>
              <a:rPr lang="en-US" altLang="zh-CN" sz="2200" b="0" i="0" u="none" strike="noStrike" baseline="0" dirty="0">
                <a:latin typeface="+mn-lt"/>
              </a:rPr>
              <a:t>• Why Transformer network can fit the anchor function?</a:t>
            </a:r>
          </a:p>
          <a:p>
            <a:pPr algn="l"/>
            <a:r>
              <a:rPr lang="en-US" altLang="zh-CN" sz="2200" b="0" i="0" u="none" strike="noStrike" baseline="0" dirty="0">
                <a:latin typeface="+mn-lt"/>
              </a:rPr>
              <a:t>• Why Transformer network is better than the fully connected network on anchor functions?</a:t>
            </a:r>
          </a:p>
          <a:p>
            <a:pPr algn="l"/>
            <a:r>
              <a:rPr lang="en-US" altLang="zh-CN" sz="2200" b="0" i="0" u="none" strike="noStrike" baseline="0" dirty="0">
                <a:latin typeface="+mn-lt"/>
              </a:rPr>
              <a:t>• Why Transformer network is better than the LSTM network on anchor functions?</a:t>
            </a:r>
          </a:p>
          <a:p>
            <a:pPr algn="l"/>
            <a:r>
              <a:rPr lang="en-US" altLang="zh-CN" sz="2200" b="0" i="0" u="none" strike="noStrike" baseline="0" dirty="0">
                <a:latin typeface="+mn-lt"/>
              </a:rPr>
              <a:t>• Why Transformer networks can generalize over composite tasks?</a:t>
            </a:r>
          </a:p>
          <a:p>
            <a:pPr algn="l"/>
            <a:r>
              <a:rPr lang="en-US" altLang="zh-CN" sz="2200" b="0" i="0" u="none" strike="noStrike" baseline="0" dirty="0">
                <a:latin typeface="+mn-lt"/>
              </a:rPr>
              <a:t>• Why one-layer network can not fit anchor functions?</a:t>
            </a:r>
          </a:p>
          <a:p>
            <a:pPr algn="l"/>
            <a:r>
              <a:rPr lang="en-US" altLang="zh-CN" sz="2200" b="0" i="0" u="none" strike="noStrike" baseline="0" dirty="0">
                <a:latin typeface="+mn-lt"/>
              </a:rPr>
              <a:t>• What is the benefit of multiple heads in training?</a:t>
            </a:r>
          </a:p>
          <a:p>
            <a:pPr algn="l"/>
            <a:r>
              <a:rPr lang="en-US" altLang="zh-CN" sz="2200" b="0" i="0" u="none" strike="noStrike" baseline="0" dirty="0">
                <a:latin typeface="+mn-lt"/>
              </a:rPr>
              <a:t>• What is the benefit of multiple layers in training?</a:t>
            </a:r>
          </a:p>
          <a:p>
            <a:pPr algn="l"/>
            <a:r>
              <a:rPr lang="en-US" altLang="zh-CN" sz="2200" b="0" i="0" u="none" strike="noStrike" baseline="0" dirty="0">
                <a:latin typeface="+mn-lt"/>
              </a:rPr>
              <a:t>• What is the benefit of multiple heads in approximation?</a:t>
            </a:r>
          </a:p>
          <a:p>
            <a:pPr algn="l"/>
            <a:r>
              <a:rPr lang="en-US" altLang="zh-CN" sz="2200" b="0" i="0" u="none" strike="noStrike" baseline="0" dirty="0">
                <a:latin typeface="+mn-lt"/>
              </a:rPr>
              <a:t>• What is the benefit of multiple layers in approximation?</a:t>
            </a:r>
            <a:endParaRPr kumimoji="1" lang="zh-CN" altLang="en-US" sz="2200" dirty="0">
              <a:latin typeface="+mn-lt"/>
            </a:endParaRPr>
          </a:p>
        </p:txBody>
      </p:sp>
    </p:spTree>
    <p:extLst>
      <p:ext uri="{BB962C8B-B14F-4D97-AF65-F5344CB8AC3E}">
        <p14:creationId xmlns:p14="http://schemas.microsoft.com/office/powerpoint/2010/main" val="183174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8C3D4DD-141C-CCF0-325D-BF4BB4105A89}"/>
              </a:ext>
            </a:extLst>
          </p:cNvPr>
          <p:cNvSpPr txBox="1"/>
          <p:nvPr/>
        </p:nvSpPr>
        <p:spPr>
          <a:xfrm>
            <a:off x="235861" y="1801545"/>
            <a:ext cx="5585277"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Biological similarity: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have a high degree of physiological and genetic similarity to humans.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1"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Low time consumption: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have a shorter life cycle.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High cost-effectiveness: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are easier to breed and maintain, resulting in lower research costs.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Manipulable and controllable variables: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genes can be easily modified, enabling the creation of specific gene knockout or </a:t>
            </a:r>
            <a:r>
              <a:rPr kumimoji="0" lang="en-US" altLang="zh-CN" sz="1800" b="0" i="0" u="none" strike="noStrike" kern="1200" cap="none" spc="0" normalizeH="0" baseline="0" noProof="0" dirty="0" err="1">
                <a:ln>
                  <a:noFill/>
                </a:ln>
                <a:solidFill>
                  <a:srgbClr val="242C2D"/>
                </a:solidFill>
                <a:effectLst/>
                <a:uLnTx/>
                <a:uFillTx/>
                <a:latin typeface="Book Antiqua"/>
                <a:ea typeface="黑体"/>
                <a:cs typeface="+mn-cs"/>
              </a:rPr>
              <a:t>knockin</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 models.</a:t>
            </a:r>
          </a:p>
        </p:txBody>
      </p:sp>
      <p:sp>
        <p:nvSpPr>
          <p:cNvPr id="8" name="标题 7">
            <a:extLst>
              <a:ext uri="{FF2B5EF4-FFF2-40B4-BE49-F238E27FC236}">
                <a16:creationId xmlns:a16="http://schemas.microsoft.com/office/drawing/2014/main" id="{8EFD7BEA-6620-E212-1339-DA52EAA4DA6A}"/>
              </a:ext>
            </a:extLst>
          </p:cNvPr>
          <p:cNvSpPr>
            <a:spLocks noGrp="1"/>
          </p:cNvSpPr>
          <p:nvPr>
            <p:ph type="title"/>
          </p:nvPr>
        </p:nvSpPr>
        <p:spPr/>
        <p:txBody>
          <a:bodyPr/>
          <a:lstStyle/>
          <a:p>
            <a:r>
              <a:rPr lang="en-US" altLang="zh-CN" dirty="0"/>
              <a:t>How to study?</a:t>
            </a:r>
            <a:endParaRPr lang="zh-CN" altLang="en-US" dirty="0"/>
          </a:p>
        </p:txBody>
      </p:sp>
      <p:sp>
        <p:nvSpPr>
          <p:cNvPr id="10" name="文本框 9">
            <a:extLst>
              <a:ext uri="{FF2B5EF4-FFF2-40B4-BE49-F238E27FC236}">
                <a16:creationId xmlns:a16="http://schemas.microsoft.com/office/drawing/2014/main" id="{C59966D4-42B6-A0E5-F6CB-B1B07C7849DA}"/>
              </a:ext>
            </a:extLst>
          </p:cNvPr>
          <p:cNvSpPr txBox="1"/>
          <p:nvPr/>
        </p:nvSpPr>
        <p:spPr>
          <a:xfrm>
            <a:off x="889612" y="992088"/>
            <a:ext cx="76847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374151"/>
                </a:solidFill>
                <a:effectLst/>
                <a:uLnTx/>
                <a:uFillTx/>
                <a:latin typeface="Book Antiqua"/>
                <a:ea typeface="黑体"/>
                <a:cs typeface="+mn-cs"/>
              </a:rPr>
              <a:t>Conducting diabetes research using mice</a:t>
            </a:r>
            <a:endParaRPr kumimoji="0" lang="zh-CN" altLang="en-US" sz="2800" b="0"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3" name="图片 2">
            <a:extLst>
              <a:ext uri="{FF2B5EF4-FFF2-40B4-BE49-F238E27FC236}">
                <a16:creationId xmlns:a16="http://schemas.microsoft.com/office/drawing/2014/main" id="{C0F28DF6-2704-9C35-633B-9C1F9C1F1068}"/>
              </a:ext>
            </a:extLst>
          </p:cNvPr>
          <p:cNvPicPr>
            <a:picLocks noChangeAspect="1"/>
          </p:cNvPicPr>
          <p:nvPr/>
        </p:nvPicPr>
        <p:blipFill>
          <a:blip r:embed="rId3"/>
          <a:stretch>
            <a:fillRect/>
          </a:stretch>
        </p:blipFill>
        <p:spPr>
          <a:xfrm>
            <a:off x="6096000" y="1692384"/>
            <a:ext cx="5860139" cy="3911643"/>
          </a:xfrm>
          <a:prstGeom prst="rect">
            <a:avLst/>
          </a:prstGeom>
        </p:spPr>
      </p:pic>
    </p:spTree>
    <p:extLst>
      <p:ext uri="{BB962C8B-B14F-4D97-AF65-F5344CB8AC3E}">
        <p14:creationId xmlns:p14="http://schemas.microsoft.com/office/powerpoint/2010/main" val="717323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B38EF-58C0-DE40-EA87-5D467A67B595}"/>
              </a:ext>
            </a:extLst>
          </p:cNvPr>
          <p:cNvSpPr>
            <a:spLocks noGrp="1"/>
          </p:cNvSpPr>
          <p:nvPr>
            <p:ph type="title"/>
          </p:nvPr>
        </p:nvSpPr>
        <p:spPr/>
        <p:txBody>
          <a:bodyPr/>
          <a:lstStyle/>
          <a:p>
            <a:r>
              <a:rPr kumimoji="1" lang="en-US" altLang="zh-CN" dirty="0"/>
              <a:t>Future Problems</a:t>
            </a:r>
            <a:endParaRPr kumimoji="1" lang="zh-CN" altLang="en-US" dirty="0"/>
          </a:p>
        </p:txBody>
      </p:sp>
      <p:sp>
        <p:nvSpPr>
          <p:cNvPr id="3" name="内容占位符 2">
            <a:extLst>
              <a:ext uri="{FF2B5EF4-FFF2-40B4-BE49-F238E27FC236}">
                <a16:creationId xmlns:a16="http://schemas.microsoft.com/office/drawing/2014/main" id="{F6A5623D-F791-530E-B36B-8EFAD11EF880}"/>
              </a:ext>
            </a:extLst>
          </p:cNvPr>
          <p:cNvSpPr>
            <a:spLocks noGrp="1"/>
          </p:cNvSpPr>
          <p:nvPr>
            <p:ph idx="1"/>
          </p:nvPr>
        </p:nvSpPr>
        <p:spPr/>
        <p:txBody>
          <a:bodyPr>
            <a:normAutofit/>
          </a:bodyPr>
          <a:lstStyle/>
          <a:p>
            <a:pPr algn="l"/>
            <a:r>
              <a:rPr lang="en-US" altLang="zh-CN" sz="2200" b="0" i="0" u="none" strike="noStrike" baseline="0" dirty="0">
                <a:latin typeface="+mn-lt"/>
              </a:rPr>
              <a:t>• Why does the emerging of generalization over tasks is later than that over data of the same tasks?</a:t>
            </a:r>
          </a:p>
          <a:p>
            <a:pPr algn="l"/>
            <a:r>
              <a:rPr lang="en-US" altLang="zh-CN" sz="2200" b="0" i="0" u="none" strike="noStrike" baseline="0" dirty="0">
                <a:latin typeface="+mn-lt"/>
              </a:rPr>
              <a:t>• Why learning rate is so sensitive?</a:t>
            </a:r>
          </a:p>
          <a:p>
            <a:pPr algn="l"/>
            <a:r>
              <a:rPr lang="en-US" altLang="zh-CN" sz="2200" b="0" i="0" u="none" strike="noStrike" baseline="0" dirty="0">
                <a:latin typeface="+mn-lt"/>
              </a:rPr>
              <a:t>• How the landscape differs over the increasing number of heads?</a:t>
            </a:r>
          </a:p>
          <a:p>
            <a:pPr algn="l"/>
            <a:r>
              <a:rPr lang="en-US" altLang="zh-CN" sz="2200" b="0" i="0" u="none" strike="noStrike" baseline="0" dirty="0">
                <a:latin typeface="+mn-lt"/>
              </a:rPr>
              <a:t>• How the landscape differs over the increasing number of layers?</a:t>
            </a:r>
          </a:p>
          <a:p>
            <a:pPr algn="l"/>
            <a:r>
              <a:rPr lang="en-US" altLang="zh-CN" sz="2200" b="0" i="0" u="none" strike="noStrike" baseline="0" dirty="0">
                <a:latin typeface="+mn-lt"/>
              </a:rPr>
              <a:t>• Why loss spikes sometimes help but not always?</a:t>
            </a:r>
          </a:p>
          <a:p>
            <a:pPr algn="l"/>
            <a:r>
              <a:rPr lang="en-US" altLang="zh-CN" sz="2200" b="0" i="0" u="none" strike="noStrike" baseline="0" dirty="0">
                <a:latin typeface="+mn-lt"/>
              </a:rPr>
              <a:t>• How to study the Transformer network from the perspective of frequency principle?</a:t>
            </a:r>
          </a:p>
          <a:p>
            <a:pPr algn="l"/>
            <a:r>
              <a:rPr lang="en-US" altLang="zh-CN" sz="2200" b="0" i="0" u="none" strike="noStrike" baseline="0" dirty="0">
                <a:latin typeface="+mn-lt"/>
              </a:rPr>
              <a:t>• How to study the Transformer network from the perspective of condensation?</a:t>
            </a:r>
          </a:p>
          <a:p>
            <a:pPr algn="l"/>
            <a:r>
              <a:rPr lang="en-US" altLang="zh-CN" sz="2200" b="0" i="0" u="none" strike="noStrike" baseline="0" dirty="0">
                <a:latin typeface="+mn-lt"/>
              </a:rPr>
              <a:t>• How does the Transformer network learn synonym anchors?</a:t>
            </a:r>
          </a:p>
          <a:p>
            <a:pPr algn="l"/>
            <a:r>
              <a:rPr lang="en-US" altLang="zh-CN" sz="2200" b="0" i="0" u="none" strike="noStrike" baseline="0" dirty="0">
                <a:latin typeface="+mn-lt"/>
              </a:rPr>
              <a:t>• Why forward recitation task is easier than the backward one?</a:t>
            </a:r>
          </a:p>
        </p:txBody>
      </p:sp>
    </p:spTree>
    <p:extLst>
      <p:ext uri="{BB962C8B-B14F-4D97-AF65-F5344CB8AC3E}">
        <p14:creationId xmlns:p14="http://schemas.microsoft.com/office/powerpoint/2010/main" val="1646040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B38EF-58C0-DE40-EA87-5D467A67B595}"/>
              </a:ext>
            </a:extLst>
          </p:cNvPr>
          <p:cNvSpPr>
            <a:spLocks noGrp="1"/>
          </p:cNvSpPr>
          <p:nvPr>
            <p:ph type="title"/>
          </p:nvPr>
        </p:nvSpPr>
        <p:spPr/>
        <p:txBody>
          <a:bodyPr/>
          <a:lstStyle/>
          <a:p>
            <a:r>
              <a:rPr kumimoji="1" lang="en-US" altLang="zh-CN" dirty="0"/>
              <a:t>Future Problems</a:t>
            </a:r>
            <a:endParaRPr kumimoji="1" lang="zh-CN" altLang="en-US" dirty="0"/>
          </a:p>
        </p:txBody>
      </p:sp>
      <p:sp>
        <p:nvSpPr>
          <p:cNvPr id="3" name="内容占位符 2">
            <a:extLst>
              <a:ext uri="{FF2B5EF4-FFF2-40B4-BE49-F238E27FC236}">
                <a16:creationId xmlns:a16="http://schemas.microsoft.com/office/drawing/2014/main" id="{F6A5623D-F791-530E-B36B-8EFAD11EF880}"/>
              </a:ext>
            </a:extLst>
          </p:cNvPr>
          <p:cNvSpPr>
            <a:spLocks noGrp="1"/>
          </p:cNvSpPr>
          <p:nvPr>
            <p:ph idx="1"/>
          </p:nvPr>
        </p:nvSpPr>
        <p:spPr>
          <a:xfrm>
            <a:off x="99407" y="968628"/>
            <a:ext cx="11975684" cy="5333856"/>
          </a:xfrm>
        </p:spPr>
        <p:txBody>
          <a:bodyPr>
            <a:noAutofit/>
          </a:bodyPr>
          <a:lstStyle/>
          <a:p>
            <a:pPr algn="l"/>
            <a:r>
              <a:rPr lang="en-US" altLang="zh-CN" sz="2200" b="0" i="0" u="none" strike="noStrike" baseline="0" dirty="0">
                <a:latin typeface="+mn-lt"/>
              </a:rPr>
              <a:t>• What is the effect of each structure component? such as attention, layer normalization, skip connection, and fully-connected one?</a:t>
            </a:r>
          </a:p>
          <a:p>
            <a:pPr algn="l"/>
            <a:r>
              <a:rPr lang="en-US" altLang="zh-CN" sz="2200" b="0" i="0" u="none" strike="noStrike" baseline="0" dirty="0">
                <a:latin typeface="+mn-lt"/>
              </a:rPr>
              <a:t>• Do shallow layers learn first or deep layers?</a:t>
            </a:r>
          </a:p>
          <a:p>
            <a:pPr algn="l"/>
            <a:r>
              <a:rPr lang="en-US" altLang="zh-CN" sz="2200" b="0" i="0" u="none" strike="noStrike" baseline="0" dirty="0">
                <a:latin typeface="+mn-lt"/>
              </a:rPr>
              <a:t>• Build more benchmark functions.</a:t>
            </a:r>
          </a:p>
          <a:p>
            <a:pPr algn="l"/>
            <a:r>
              <a:rPr lang="en-US" altLang="zh-CN" sz="2200" b="0" i="0" u="none" strike="noStrike" baseline="0" dirty="0">
                <a:latin typeface="+mn-lt"/>
              </a:rPr>
              <a:t>• The relationship between the hidden space dimension and the number of anchors that can be processed. </a:t>
            </a:r>
          </a:p>
          <a:p>
            <a:pPr algn="l"/>
            <a:r>
              <a:rPr lang="en-US" altLang="zh-CN" sz="2200" b="0" i="0" u="none" strike="noStrike" baseline="0" dirty="0">
                <a:latin typeface="+mn-lt"/>
              </a:rPr>
              <a:t>• The reason why the number of operations decreases as the number of layers increases.</a:t>
            </a:r>
          </a:p>
          <a:p>
            <a:pPr algn="l"/>
            <a:r>
              <a:rPr lang="en-US" altLang="zh-CN" sz="2200" b="0" i="0" u="none" strike="noStrike" baseline="0" dirty="0">
                <a:latin typeface="+mn-lt"/>
              </a:rPr>
              <a:t>• small </a:t>
            </a:r>
            <a:r>
              <a:rPr lang="en-US" altLang="zh-CN" sz="2200" b="0" i="0" u="none" strike="noStrike" baseline="0" dirty="0" err="1">
                <a:latin typeface="+mn-lt"/>
              </a:rPr>
              <a:t>init</a:t>
            </a:r>
            <a:r>
              <a:rPr lang="en-US" altLang="zh-CN" sz="2200" b="0" i="0" u="none" strike="noStrike" baseline="0" dirty="0">
                <a:latin typeface="+mn-lt"/>
              </a:rPr>
              <a:t> tend to condensation?</a:t>
            </a:r>
          </a:p>
          <a:p>
            <a:pPr algn="l"/>
            <a:r>
              <a:rPr lang="en-US" altLang="zh-CN" sz="2200" b="0" i="0" u="none" strike="noStrike" baseline="0" dirty="0">
                <a:latin typeface="+mn-lt"/>
              </a:rPr>
              <a:t>• Whether </a:t>
            </a:r>
            <a:r>
              <a:rPr lang="en-US" altLang="zh-CN" sz="2200" b="0" i="0" u="none" strike="noStrike" baseline="0" dirty="0" err="1">
                <a:latin typeface="+mn-lt"/>
              </a:rPr>
              <a:t>softmax</a:t>
            </a:r>
            <a:r>
              <a:rPr lang="en-US" altLang="zh-CN" sz="2200" b="0" i="0" u="none" strike="noStrike" baseline="0" dirty="0">
                <a:latin typeface="+mn-lt"/>
              </a:rPr>
              <a:t> affects the model.</a:t>
            </a:r>
          </a:p>
          <a:p>
            <a:pPr algn="l"/>
            <a:r>
              <a:rPr lang="en-US" altLang="zh-CN" sz="2200" b="0" i="0" u="none" strike="noStrike" baseline="0" dirty="0">
                <a:latin typeface="+mn-lt"/>
              </a:rPr>
              <a:t>• The non-linear interaction among different components of a transformer network during the training.</a:t>
            </a:r>
          </a:p>
          <a:p>
            <a:pPr marL="0" indent="0" algn="l">
              <a:buNone/>
            </a:pPr>
            <a:endParaRPr lang="en-US" altLang="zh-CN" b="0" i="0" u="none" strike="noStrike" baseline="0" dirty="0">
              <a:latin typeface="LMRoman10-Regular-Identity-H"/>
            </a:endParaRPr>
          </a:p>
        </p:txBody>
      </p:sp>
    </p:spTree>
    <p:extLst>
      <p:ext uri="{BB962C8B-B14F-4D97-AF65-F5344CB8AC3E}">
        <p14:creationId xmlns:p14="http://schemas.microsoft.com/office/powerpoint/2010/main" val="658393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5B8E2-2A08-70EB-0DE4-FF33ECAC0187}"/>
              </a:ext>
            </a:extLst>
          </p:cNvPr>
          <p:cNvSpPr>
            <a:spLocks noGrp="1"/>
          </p:cNvSpPr>
          <p:nvPr>
            <p:ph type="title"/>
          </p:nvPr>
        </p:nvSpPr>
        <p:spPr/>
        <p:txBody>
          <a:bodyPr/>
          <a:lstStyle/>
          <a:p>
            <a:r>
              <a:rPr lang="zh-CN" altLang="en-US" dirty="0"/>
              <a:t>课堂小测</a:t>
            </a:r>
          </a:p>
        </p:txBody>
      </p:sp>
      <p:sp>
        <p:nvSpPr>
          <p:cNvPr id="3" name="内容占位符 2">
            <a:extLst>
              <a:ext uri="{FF2B5EF4-FFF2-40B4-BE49-F238E27FC236}">
                <a16:creationId xmlns:a16="http://schemas.microsoft.com/office/drawing/2014/main" id="{9B607A99-C97E-E134-02F1-4B8716479E33}"/>
              </a:ext>
            </a:extLst>
          </p:cNvPr>
          <p:cNvSpPr>
            <a:spLocks noGrp="1"/>
          </p:cNvSpPr>
          <p:nvPr>
            <p:ph idx="1"/>
          </p:nvPr>
        </p:nvSpPr>
        <p:spPr/>
        <p:txBody>
          <a:bodyPr/>
          <a:lstStyle/>
          <a:p>
            <a:r>
              <a:rPr lang="zh-CN" altLang="en-US" dirty="0"/>
              <a:t>频率原则是什么？</a:t>
            </a:r>
            <a:endParaRPr lang="en-US" altLang="zh-CN" dirty="0"/>
          </a:p>
          <a:p>
            <a:r>
              <a:rPr lang="zh-CN" altLang="en-US" dirty="0"/>
              <a:t>影响频率原则的因素有哪些？</a:t>
            </a:r>
            <a:endParaRPr lang="en-US" altLang="zh-CN" dirty="0"/>
          </a:p>
          <a:p>
            <a:r>
              <a:rPr lang="zh-CN" altLang="en-US" dirty="0"/>
              <a:t>如果不满足频率原则，会发生什么事？</a:t>
            </a:r>
            <a:endParaRPr lang="en-US" altLang="zh-CN" dirty="0"/>
          </a:p>
          <a:p>
            <a:r>
              <a:rPr lang="zh-CN" altLang="en-US" dirty="0"/>
              <a:t>给定输入</a:t>
            </a:r>
            <a:r>
              <a:rPr lang="en-US" altLang="zh-CN" dirty="0"/>
              <a:t>X</a:t>
            </a:r>
            <a:r>
              <a:rPr lang="zh-CN" altLang="en-US" dirty="0"/>
              <a:t>后，单头的</a:t>
            </a:r>
            <a:r>
              <a:rPr lang="en-US" altLang="zh-CN" dirty="0"/>
              <a:t>attention</a:t>
            </a:r>
            <a:r>
              <a:rPr lang="zh-CN" altLang="en-US"/>
              <a:t>怎么做</a:t>
            </a:r>
            <a:endParaRPr lang="en-US" altLang="zh-CN" dirty="0"/>
          </a:p>
          <a:p>
            <a:endParaRPr lang="zh-CN" altLang="en-US" dirty="0"/>
          </a:p>
        </p:txBody>
      </p:sp>
    </p:spTree>
    <p:extLst>
      <p:ext uri="{BB962C8B-B14F-4D97-AF65-F5344CB8AC3E}">
        <p14:creationId xmlns:p14="http://schemas.microsoft.com/office/powerpoint/2010/main" val="1806760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sp>
        <p:nvSpPr>
          <p:cNvPr id="9" name="文本框 8">
            <a:extLst>
              <a:ext uri="{FF2B5EF4-FFF2-40B4-BE49-F238E27FC236}">
                <a16:creationId xmlns:a16="http://schemas.microsoft.com/office/drawing/2014/main" id="{7E1B248B-CB97-1B9B-1114-C96F6598BA0D}"/>
              </a:ext>
            </a:extLst>
          </p:cNvPr>
          <p:cNvSpPr txBox="1"/>
          <p:nvPr/>
        </p:nvSpPr>
        <p:spPr>
          <a:xfrm>
            <a:off x="441739" y="899264"/>
            <a:ext cx="2301461" cy="523220"/>
          </a:xfrm>
          <a:prstGeom prst="rect">
            <a:avLst/>
          </a:prstGeom>
          <a:noFill/>
        </p:spPr>
        <p:txBody>
          <a:bodyPr wrap="square">
            <a:spAutoFit/>
          </a:bodyPr>
          <a:lstStyle/>
          <a:p>
            <a:r>
              <a:rPr lang="en-US" altLang="zh-CN" sz="2800" b="0" i="0" u="none" strike="noStrike" baseline="0" dirty="0">
                <a:solidFill>
                  <a:schemeClr val="tx2"/>
                </a:solidFill>
              </a:rPr>
              <a:t>anchor set </a:t>
            </a:r>
            <a:r>
              <a:rPr lang="en-US" altLang="zh-CN" sz="2800" b="0" i="1" u="none" strike="noStrike" baseline="0" dirty="0">
                <a:solidFill>
                  <a:schemeClr val="tx2"/>
                </a:solidFill>
              </a:rPr>
              <a:t>A</a:t>
            </a:r>
            <a:endParaRPr lang="zh-CN" altLang="en-US" sz="2800" dirty="0">
              <a:solidFill>
                <a:schemeClr val="tx2"/>
              </a:solidFill>
            </a:endParaRPr>
          </a:p>
        </p:txBody>
      </p:sp>
      <p:sp>
        <p:nvSpPr>
          <p:cNvPr id="4" name="文本框 3">
            <a:extLst>
              <a:ext uri="{FF2B5EF4-FFF2-40B4-BE49-F238E27FC236}">
                <a16:creationId xmlns:a16="http://schemas.microsoft.com/office/drawing/2014/main" id="{16E210AC-610F-FD46-4A56-84B4B91070C7}"/>
              </a:ext>
            </a:extLst>
          </p:cNvPr>
          <p:cNvSpPr txBox="1"/>
          <p:nvPr/>
        </p:nvSpPr>
        <p:spPr>
          <a:xfrm>
            <a:off x="1192696" y="4893982"/>
            <a:ext cx="2593008" cy="1015663"/>
          </a:xfrm>
          <a:prstGeom prst="rect">
            <a:avLst/>
          </a:prstGeom>
          <a:noFill/>
        </p:spPr>
        <p:txBody>
          <a:bodyPr wrap="square" rtlCol="0">
            <a:spAutoFit/>
          </a:bodyPr>
          <a:lstStyle/>
          <a:p>
            <a:pPr algn="l"/>
            <a:r>
              <a:rPr lang="en-US" altLang="zh-CN" sz="2000" dirty="0">
                <a:solidFill>
                  <a:schemeClr val="tx2"/>
                </a:solidFill>
              </a:rPr>
              <a:t>Training data</a:t>
            </a:r>
          </a:p>
          <a:p>
            <a:pPr algn="l"/>
            <a:r>
              <a:rPr lang="en-US" altLang="zh-CN" sz="2000" dirty="0">
                <a:solidFill>
                  <a:schemeClr val="tx2"/>
                </a:solidFill>
              </a:rPr>
              <a:t>  </a:t>
            </a:r>
          </a:p>
          <a:p>
            <a:pPr algn="l"/>
            <a:r>
              <a:rPr lang="en-US" altLang="zh-CN" sz="2000" dirty="0">
                <a:solidFill>
                  <a:schemeClr val="tx2"/>
                </a:solidFill>
              </a:rPr>
              <a:t>Test data</a:t>
            </a:r>
            <a:endParaRPr lang="zh-CN" altLang="en-US" sz="2000" dirty="0">
              <a:solidFill>
                <a:schemeClr val="tx2"/>
              </a:solidFill>
            </a:endParaRPr>
          </a:p>
        </p:txBody>
      </p:sp>
      <p:sp>
        <p:nvSpPr>
          <p:cNvPr id="8" name="矩形 7">
            <a:extLst>
              <a:ext uri="{FF2B5EF4-FFF2-40B4-BE49-F238E27FC236}">
                <a16:creationId xmlns:a16="http://schemas.microsoft.com/office/drawing/2014/main" id="{62592F3C-E469-0335-DAD0-66F9D5341A6E}"/>
              </a:ext>
            </a:extLst>
          </p:cNvPr>
          <p:cNvSpPr/>
          <p:nvPr/>
        </p:nvSpPr>
        <p:spPr>
          <a:xfrm>
            <a:off x="4302540"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6855F3-29AE-471C-F1A6-B26DB33546E6}"/>
              </a:ext>
            </a:extLst>
          </p:cNvPr>
          <p:cNvSpPr/>
          <p:nvPr/>
        </p:nvSpPr>
        <p:spPr>
          <a:xfrm>
            <a:off x="4664766"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EDD5185-3D78-54DB-1B74-7A10C38156F9}"/>
              </a:ext>
            </a:extLst>
          </p:cNvPr>
          <p:cNvSpPr/>
          <p:nvPr/>
        </p:nvSpPr>
        <p:spPr>
          <a:xfrm>
            <a:off x="5026992"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B41D1B7-A315-ED63-3414-2ACAA5E6281D}"/>
              </a:ext>
            </a:extLst>
          </p:cNvPr>
          <p:cNvSpPr/>
          <p:nvPr/>
        </p:nvSpPr>
        <p:spPr>
          <a:xfrm>
            <a:off x="5389218"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9BC938-63AB-CD41-35B6-BBBFCC23355C}"/>
              </a:ext>
            </a:extLst>
          </p:cNvPr>
          <p:cNvSpPr/>
          <p:nvPr/>
        </p:nvSpPr>
        <p:spPr>
          <a:xfrm>
            <a:off x="5751444"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4249249-23DD-9850-36BA-F6654B6BDF70}"/>
              </a:ext>
            </a:extLst>
          </p:cNvPr>
          <p:cNvSpPr/>
          <p:nvPr/>
        </p:nvSpPr>
        <p:spPr>
          <a:xfrm>
            <a:off x="6113670"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164A37B-6E46-ACEF-AA45-1BC4F83786A5}"/>
              </a:ext>
            </a:extLst>
          </p:cNvPr>
          <p:cNvSpPr/>
          <p:nvPr/>
        </p:nvSpPr>
        <p:spPr>
          <a:xfrm>
            <a:off x="6475896"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C3824C8-4FD4-F75D-2F7C-5240483B02C3}"/>
              </a:ext>
            </a:extLst>
          </p:cNvPr>
          <p:cNvSpPr/>
          <p:nvPr/>
        </p:nvSpPr>
        <p:spPr>
          <a:xfrm>
            <a:off x="6838122"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AD5B341-B5AF-521B-D63C-B8FAC8849EED}"/>
                  </a:ext>
                </a:extLst>
              </p:cNvPr>
              <p:cNvSpPr txBox="1"/>
              <p:nvPr/>
            </p:nvSpPr>
            <p:spPr>
              <a:xfrm>
                <a:off x="4391915" y="4947478"/>
                <a:ext cx="3648765" cy="400110"/>
              </a:xfrm>
              <a:prstGeom prst="rect">
                <a:avLst/>
              </a:prstGeom>
              <a:noFill/>
            </p:spPr>
            <p:txBody>
              <a:bodyPr wrap="square" rtlCol="0">
                <a:spAutoFit/>
              </a:bodyPr>
              <a:lstStyle/>
              <a:p>
                <a:pPr algn="l"/>
                <a:r>
                  <a:rPr lang="zh-CN" altLang="en-US" sz="2000" dirty="0">
                    <a:solidFill>
                      <a:schemeClr val="tx2"/>
                    </a:solidFill>
                  </a:rPr>
                  <a:t>对第</a:t>
                </a:r>
                <a:r>
                  <a:rPr lang="en-US" altLang="zh-CN" sz="2000" dirty="0" err="1">
                    <a:solidFill>
                      <a:schemeClr val="tx2"/>
                    </a:solidFill>
                  </a:rPr>
                  <a:t>i</a:t>
                </a:r>
                <a:r>
                  <a:rPr lang="zh-CN" altLang="en-US" sz="2000" dirty="0">
                    <a:solidFill>
                      <a:schemeClr val="tx2"/>
                    </a:solidFill>
                  </a:rPr>
                  <a:t>位，</a:t>
                </a:r>
                <a14:m>
                  <m:oMath xmlns:m="http://schemas.openxmlformats.org/officeDocument/2006/math">
                    <m:r>
                      <a:rPr lang="en-US" altLang="zh-CN" sz="2000" i="1" dirty="0" smtClean="0">
                        <a:solidFill>
                          <a:schemeClr val="tx2"/>
                        </a:solidFill>
                        <a:latin typeface="Cambria Math" panose="02040503050406030204" pitchFamily="18" charset="0"/>
                      </a:rPr>
                      <m:t>𝑀𝑜𝑑</m:t>
                    </m:r>
                    <m:d>
                      <m:dPr>
                        <m:ctrlPr>
                          <a:rPr lang="en-US" altLang="zh-CN" sz="2000" i="1" dirty="0" smtClean="0">
                            <a:solidFill>
                              <a:schemeClr val="tx2"/>
                            </a:solidFill>
                            <a:latin typeface="Cambria Math" panose="02040503050406030204" pitchFamily="18" charset="0"/>
                          </a:rPr>
                        </m:ctrlPr>
                      </m:dPr>
                      <m:e>
                        <m:r>
                          <a:rPr lang="en-US" altLang="zh-CN" sz="2000" i="1" dirty="0" smtClean="0">
                            <a:solidFill>
                              <a:schemeClr val="tx2"/>
                            </a:solidFill>
                            <a:latin typeface="Cambria Math" panose="02040503050406030204" pitchFamily="18" charset="0"/>
                          </a:rPr>
                          <m:t>𝑥</m:t>
                        </m:r>
                        <m:r>
                          <a:rPr lang="en-US" altLang="zh-CN" sz="2000" i="1" dirty="0" smtClean="0">
                            <a:solidFill>
                              <a:schemeClr val="tx2"/>
                            </a:solidFill>
                            <a:latin typeface="Cambria Math" panose="02040503050406030204" pitchFamily="18" charset="0"/>
                          </a:rPr>
                          <m:t>,8</m:t>
                        </m:r>
                      </m:e>
                    </m:d>
                    <m:r>
                      <a:rPr lang="en-US" altLang="zh-CN" sz="2000" b="0" i="1" dirty="0" smtClean="0">
                        <a:solidFill>
                          <a:schemeClr val="tx2"/>
                        </a:solidFill>
                        <a:latin typeface="Cambria Math" panose="02040503050406030204" pitchFamily="18" charset="0"/>
                      </a:rPr>
                      <m:t>≠</m:t>
                    </m:r>
                    <m:r>
                      <a:rPr lang="en-US" altLang="zh-CN" sz="2000" b="0" i="1" dirty="0" smtClean="0">
                        <a:solidFill>
                          <a:schemeClr val="tx2"/>
                        </a:solidFill>
                        <a:latin typeface="Cambria Math" panose="02040503050406030204" pitchFamily="18" charset="0"/>
                      </a:rPr>
                      <m:t>𝑖</m:t>
                    </m:r>
                  </m:oMath>
                </a14:m>
                <a:endParaRPr lang="zh-CN" altLang="en-US" sz="2000" dirty="0">
                  <a:solidFill>
                    <a:schemeClr val="tx2"/>
                  </a:solidFill>
                </a:endParaRPr>
              </a:p>
            </p:txBody>
          </p:sp>
        </mc:Choice>
        <mc:Fallback xmlns="">
          <p:sp>
            <p:nvSpPr>
              <p:cNvPr id="20" name="文本框 19">
                <a:extLst>
                  <a:ext uri="{FF2B5EF4-FFF2-40B4-BE49-F238E27FC236}">
                    <a16:creationId xmlns:a16="http://schemas.microsoft.com/office/drawing/2014/main" id="{CAD5B341-B5AF-521B-D63C-B8FAC8849EED}"/>
                  </a:ext>
                </a:extLst>
              </p:cNvPr>
              <p:cNvSpPr txBox="1">
                <a:spLocks noRot="1" noChangeAspect="1" noMove="1" noResize="1" noEditPoints="1" noAdjustHandles="1" noChangeArrowheads="1" noChangeShapeType="1" noTextEdit="1"/>
              </p:cNvSpPr>
              <p:nvPr/>
            </p:nvSpPr>
            <p:spPr>
              <a:xfrm>
                <a:off x="4391915" y="4947478"/>
                <a:ext cx="3648765" cy="400110"/>
              </a:xfrm>
              <a:prstGeom prst="rect">
                <a:avLst/>
              </a:prstGeom>
              <a:blipFill>
                <a:blip r:embed="rId5"/>
                <a:stretch>
                  <a:fillRect l="-1669" t="-13846"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20316DE-76C1-9384-93DC-0B9EED3F3633}"/>
                  </a:ext>
                </a:extLst>
              </p:cNvPr>
              <p:cNvSpPr txBox="1"/>
              <p:nvPr/>
            </p:nvSpPr>
            <p:spPr>
              <a:xfrm>
                <a:off x="4391914" y="5509535"/>
                <a:ext cx="3648765" cy="400110"/>
              </a:xfrm>
              <a:prstGeom prst="rect">
                <a:avLst/>
              </a:prstGeom>
              <a:noFill/>
            </p:spPr>
            <p:txBody>
              <a:bodyPr wrap="square" rtlCol="0">
                <a:spAutoFit/>
              </a:bodyPr>
              <a:lstStyle/>
              <a:p>
                <a:pPr algn="l"/>
                <a:r>
                  <a:rPr lang="zh-CN" altLang="en-US" sz="2000" dirty="0">
                    <a:solidFill>
                      <a:schemeClr val="tx2"/>
                    </a:solidFill>
                  </a:rPr>
                  <a:t>对第</a:t>
                </a:r>
                <a:r>
                  <a:rPr lang="en-US" altLang="zh-CN" sz="2000" dirty="0" err="1">
                    <a:solidFill>
                      <a:schemeClr val="tx2"/>
                    </a:solidFill>
                  </a:rPr>
                  <a:t>i</a:t>
                </a:r>
                <a:r>
                  <a:rPr lang="zh-CN" altLang="en-US" sz="2000" dirty="0">
                    <a:solidFill>
                      <a:schemeClr val="tx2"/>
                    </a:solidFill>
                  </a:rPr>
                  <a:t>位，</a:t>
                </a:r>
                <a14:m>
                  <m:oMath xmlns:m="http://schemas.openxmlformats.org/officeDocument/2006/math">
                    <m:r>
                      <a:rPr lang="en-US" altLang="zh-CN" sz="2000" i="1" dirty="0" smtClean="0">
                        <a:solidFill>
                          <a:schemeClr val="tx2"/>
                        </a:solidFill>
                        <a:latin typeface="Cambria Math" panose="02040503050406030204" pitchFamily="18" charset="0"/>
                      </a:rPr>
                      <m:t>𝑀𝑜𝑑</m:t>
                    </m:r>
                    <m:d>
                      <m:dPr>
                        <m:ctrlPr>
                          <a:rPr lang="en-US" altLang="zh-CN" sz="2000" i="1" dirty="0" smtClean="0">
                            <a:solidFill>
                              <a:schemeClr val="tx2"/>
                            </a:solidFill>
                            <a:latin typeface="Cambria Math" panose="02040503050406030204" pitchFamily="18" charset="0"/>
                          </a:rPr>
                        </m:ctrlPr>
                      </m:dPr>
                      <m:e>
                        <m:r>
                          <a:rPr lang="en-US" altLang="zh-CN" sz="2000" i="1" dirty="0" smtClean="0">
                            <a:solidFill>
                              <a:schemeClr val="tx2"/>
                            </a:solidFill>
                            <a:latin typeface="Cambria Math" panose="02040503050406030204" pitchFamily="18" charset="0"/>
                          </a:rPr>
                          <m:t>𝑥</m:t>
                        </m:r>
                        <m:r>
                          <a:rPr lang="en-US" altLang="zh-CN" sz="2000" i="1" dirty="0" smtClean="0">
                            <a:solidFill>
                              <a:schemeClr val="tx2"/>
                            </a:solidFill>
                            <a:latin typeface="Cambria Math" panose="02040503050406030204" pitchFamily="18" charset="0"/>
                          </a:rPr>
                          <m:t>,8</m:t>
                        </m:r>
                      </m:e>
                    </m:d>
                    <m:r>
                      <a:rPr lang="en-US" altLang="zh-CN" sz="2000" b="0" i="1" dirty="0" smtClean="0">
                        <a:solidFill>
                          <a:schemeClr val="tx2"/>
                        </a:solidFill>
                        <a:latin typeface="Cambria Math" panose="02040503050406030204" pitchFamily="18" charset="0"/>
                      </a:rPr>
                      <m:t>=</m:t>
                    </m:r>
                    <m:r>
                      <a:rPr lang="en-US" altLang="zh-CN" sz="2000" b="0" i="1" dirty="0" smtClean="0">
                        <a:solidFill>
                          <a:schemeClr val="tx2"/>
                        </a:solidFill>
                        <a:latin typeface="Cambria Math" panose="02040503050406030204" pitchFamily="18" charset="0"/>
                      </a:rPr>
                      <m:t>𝑖</m:t>
                    </m:r>
                  </m:oMath>
                </a14:m>
                <a:endParaRPr lang="zh-CN" altLang="en-US" sz="2000" dirty="0">
                  <a:solidFill>
                    <a:schemeClr val="tx2"/>
                  </a:solidFill>
                </a:endParaRPr>
              </a:p>
            </p:txBody>
          </p:sp>
        </mc:Choice>
        <mc:Fallback xmlns="">
          <p:sp>
            <p:nvSpPr>
              <p:cNvPr id="21" name="文本框 20">
                <a:extLst>
                  <a:ext uri="{FF2B5EF4-FFF2-40B4-BE49-F238E27FC236}">
                    <a16:creationId xmlns:a16="http://schemas.microsoft.com/office/drawing/2014/main" id="{E20316DE-76C1-9384-93DC-0B9EED3F3633}"/>
                  </a:ext>
                </a:extLst>
              </p:cNvPr>
              <p:cNvSpPr txBox="1">
                <a:spLocks noRot="1" noChangeAspect="1" noMove="1" noResize="1" noEditPoints="1" noAdjustHandles="1" noChangeArrowheads="1" noChangeShapeType="1" noTextEdit="1"/>
              </p:cNvSpPr>
              <p:nvPr/>
            </p:nvSpPr>
            <p:spPr>
              <a:xfrm>
                <a:off x="4391914" y="5509535"/>
                <a:ext cx="3648765" cy="400110"/>
              </a:xfrm>
              <a:prstGeom prst="rect">
                <a:avLst/>
              </a:prstGeom>
              <a:blipFill>
                <a:blip r:embed="rId6"/>
                <a:stretch>
                  <a:fillRect l="-1669" t="-13846"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6057A1F-DBA2-81EC-0906-7136BA37C50A}"/>
                  </a:ext>
                </a:extLst>
              </p:cNvPr>
              <p:cNvSpPr txBox="1"/>
              <p:nvPr/>
            </p:nvSpPr>
            <p:spPr>
              <a:xfrm>
                <a:off x="8848035" y="5062729"/>
                <a:ext cx="2663687" cy="707886"/>
              </a:xfrm>
              <a:prstGeom prst="rect">
                <a:avLst/>
              </a:prstGeom>
              <a:noFill/>
            </p:spPr>
            <p:txBody>
              <a:bodyPr wrap="square" rtlCol="0">
                <a:spAutoFit/>
              </a:bodyPr>
              <a:lstStyle/>
              <a:p>
                <a:pPr algn="l"/>
                <a:r>
                  <a:rPr lang="en-US" altLang="zh-CN" sz="2000" dirty="0">
                    <a:solidFill>
                      <a:schemeClr val="tx2"/>
                    </a:solidFill>
                  </a:rPr>
                  <a:t>NN sees all data</a:t>
                </a:r>
              </a:p>
              <a:p>
                <a:pPr algn="l"/>
                <a:r>
                  <a:rPr lang="en-US" altLang="zh-CN" sz="2000" dirty="0">
                    <a:solidFill>
                      <a:schemeClr val="tx2"/>
                    </a:solidFill>
                  </a:rPr>
                  <a:t>Test </a:t>
                </a:r>
                <a14:m>
                  <m:oMath xmlns:m="http://schemas.openxmlformats.org/officeDocument/2006/math">
                    <m:r>
                      <a:rPr lang="en-US" altLang="zh-CN" sz="2000" b="0" i="1" smtClean="0">
                        <a:solidFill>
                          <a:schemeClr val="tx2"/>
                        </a:solidFill>
                        <a:latin typeface="Cambria Math" panose="02040503050406030204" pitchFamily="18" charset="0"/>
                      </a:rPr>
                      <m:t>∩</m:t>
                    </m:r>
                  </m:oMath>
                </a14:m>
                <a:r>
                  <a:rPr lang="zh-CN" altLang="en-US" sz="2000" dirty="0">
                    <a:solidFill>
                      <a:schemeClr val="tx2"/>
                    </a:solidFill>
                  </a:rPr>
                  <a:t> </a:t>
                </a:r>
                <a:r>
                  <a:rPr lang="en-US" altLang="zh-CN" sz="2000" dirty="0">
                    <a:solidFill>
                      <a:schemeClr val="tx2"/>
                    </a:solidFill>
                  </a:rPr>
                  <a:t>Train = </a:t>
                </a:r>
                <a14:m>
                  <m:oMath xmlns:m="http://schemas.openxmlformats.org/officeDocument/2006/math">
                    <m:r>
                      <a:rPr lang="en-US" altLang="zh-CN" sz="2000" b="0" i="1" smtClean="0">
                        <a:solidFill>
                          <a:schemeClr val="tx2"/>
                        </a:solidFill>
                        <a:latin typeface="Cambria Math" panose="02040503050406030204" pitchFamily="18" charset="0"/>
                      </a:rPr>
                      <m:t>𝜙</m:t>
                    </m:r>
                  </m:oMath>
                </a14:m>
                <a:endParaRPr lang="zh-CN" altLang="en-US" sz="2000" dirty="0">
                  <a:solidFill>
                    <a:schemeClr val="tx2"/>
                  </a:solidFill>
                </a:endParaRPr>
              </a:p>
            </p:txBody>
          </p:sp>
        </mc:Choice>
        <mc:Fallback xmlns="">
          <p:sp>
            <p:nvSpPr>
              <p:cNvPr id="22" name="文本框 21">
                <a:extLst>
                  <a:ext uri="{FF2B5EF4-FFF2-40B4-BE49-F238E27FC236}">
                    <a16:creationId xmlns:a16="http://schemas.microsoft.com/office/drawing/2014/main" id="{C6057A1F-DBA2-81EC-0906-7136BA37C50A}"/>
                  </a:ext>
                </a:extLst>
              </p:cNvPr>
              <p:cNvSpPr txBox="1">
                <a:spLocks noRot="1" noChangeAspect="1" noMove="1" noResize="1" noEditPoints="1" noAdjustHandles="1" noChangeArrowheads="1" noChangeShapeType="1" noTextEdit="1"/>
              </p:cNvSpPr>
              <p:nvPr/>
            </p:nvSpPr>
            <p:spPr>
              <a:xfrm>
                <a:off x="8848035" y="5062729"/>
                <a:ext cx="2663687" cy="707886"/>
              </a:xfrm>
              <a:prstGeom prst="rect">
                <a:avLst/>
              </a:prstGeom>
              <a:blipFill>
                <a:blip r:embed="rId7"/>
                <a:stretch>
                  <a:fillRect l="-2288" t="-4310"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2ED21CC-F189-FE41-908D-260FD1B9BDB7}"/>
                  </a:ext>
                </a:extLst>
              </p:cNvPr>
              <p:cNvSpPr>
                <a:spLocks noGrp="1"/>
              </p:cNvSpPr>
              <p:nvPr>
                <p:ph idx="1"/>
              </p:nvPr>
            </p:nvSpPr>
            <p:spPr>
              <a:xfrm>
                <a:off x="381242" y="1700696"/>
                <a:ext cx="11429516" cy="4614314"/>
              </a:xfrm>
            </p:spPr>
            <p:txBody>
              <a:bodyPr/>
              <a:lstStyle/>
              <a:p>
                <a:r>
                  <a:rPr lang="en-US" altLang="zh-CN" sz="2800" b="0" dirty="0">
                    <a:latin typeface="+mn-lt"/>
                    <a:ea typeface="+mn-ea"/>
                  </a:rPr>
                  <a:t>Identity learning anchor function</a:t>
                </a:r>
              </a:p>
              <a:p>
                <a:pPr lvl="1"/>
                <a:r>
                  <a:rPr lang="en-US" altLang="zh-CN" b="0" dirty="0">
                    <a:latin typeface="+mn-lt"/>
                  </a:rPr>
                  <a:t>anchor set {3};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12" name="内容占位符 2">
                <a:extLst>
                  <a:ext uri="{FF2B5EF4-FFF2-40B4-BE49-F238E27FC236}">
                    <a16:creationId xmlns:a16="http://schemas.microsoft.com/office/drawing/2014/main" id="{72ED21CC-F189-FE41-908D-260FD1B9BDB7}"/>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8"/>
                <a:stretch>
                  <a:fillRect t="-118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C5DA16C6-C2C2-1A53-853C-602C53678E40}"/>
              </a:ext>
            </a:extLst>
          </p:cNvPr>
          <p:cNvSpPr/>
          <p:nvPr/>
        </p:nvSpPr>
        <p:spPr>
          <a:xfrm>
            <a:off x="7210756" y="4039926"/>
            <a:ext cx="362226" cy="393148"/>
          </a:xfrm>
          <a:prstGeom prst="rect">
            <a:avLst/>
          </a:prstGeom>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DC788C3-222A-D308-EB45-5BCBF83D259C}"/>
              </a:ext>
            </a:extLst>
          </p:cNvPr>
          <p:cNvPicPr>
            <a:picLocks noChangeAspect="1"/>
          </p:cNvPicPr>
          <p:nvPr/>
        </p:nvPicPr>
        <p:blipFill>
          <a:blip r:embed="rId9"/>
          <a:stretch>
            <a:fillRect/>
          </a:stretch>
        </p:blipFill>
        <p:spPr>
          <a:xfrm>
            <a:off x="2895822" y="798849"/>
            <a:ext cx="7513308" cy="623635"/>
          </a:xfrm>
          <a:prstGeom prst="rect">
            <a:avLst/>
          </a:prstGeom>
        </p:spPr>
      </p:pic>
      <p:pic>
        <p:nvPicPr>
          <p:cNvPr id="6" name="图片 5">
            <a:extLst>
              <a:ext uri="{FF2B5EF4-FFF2-40B4-BE49-F238E27FC236}">
                <a16:creationId xmlns:a16="http://schemas.microsoft.com/office/drawing/2014/main" id="{1B9504F0-EECA-80BF-69AC-2FDE8C8C948E}"/>
              </a:ext>
            </a:extLst>
          </p:cNvPr>
          <p:cNvPicPr>
            <a:picLocks noChangeAspect="1"/>
          </p:cNvPicPr>
          <p:nvPr/>
        </p:nvPicPr>
        <p:blipFill>
          <a:blip r:embed="rId10"/>
          <a:stretch>
            <a:fillRect/>
          </a:stretch>
        </p:blipFill>
        <p:spPr>
          <a:xfrm>
            <a:off x="2802310" y="2787810"/>
            <a:ext cx="6587380" cy="692615"/>
          </a:xfrm>
          <a:prstGeom prst="rect">
            <a:avLst/>
          </a:prstGeom>
        </p:spPr>
      </p:pic>
    </p:spTree>
    <p:extLst>
      <p:ext uri="{BB962C8B-B14F-4D97-AF65-F5344CB8AC3E}">
        <p14:creationId xmlns:p14="http://schemas.microsoft.com/office/powerpoint/2010/main" val="344328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DA6D80-5786-CD3F-C313-E16645AD04E4}"/>
              </a:ext>
            </a:extLst>
          </p:cNvPr>
          <p:cNvSpPr>
            <a:spLocks noGrp="1"/>
          </p:cNvSpPr>
          <p:nvPr>
            <p:ph type="title"/>
          </p:nvPr>
        </p:nvSpPr>
        <p:spPr/>
        <p:txBody>
          <a:bodyPr/>
          <a:lstStyle/>
          <a:p>
            <a:r>
              <a:rPr lang="en-US" altLang="zh-CN" dirty="0"/>
              <a:t>Characteristics of language:</a:t>
            </a:r>
            <a:r>
              <a:rPr lang="zh-CN" altLang="en-US" dirty="0"/>
              <a:t> </a:t>
            </a:r>
            <a:r>
              <a:rPr lang="en-US" altLang="zh-CN" dirty="0"/>
              <a:t>anchor-key</a:t>
            </a:r>
            <a:r>
              <a:rPr lang="zh-CN" altLang="en-US" dirty="0"/>
              <a:t> </a:t>
            </a:r>
            <a:r>
              <a:rPr lang="en-US" altLang="zh-CN" dirty="0"/>
              <a:t>pattern</a:t>
            </a:r>
            <a:endParaRPr lang="zh-CN" altLang="en-US" dirty="0"/>
          </a:p>
        </p:txBody>
      </p:sp>
      <p:sp>
        <p:nvSpPr>
          <p:cNvPr id="4" name="内容占位符 3">
            <a:extLst>
              <a:ext uri="{FF2B5EF4-FFF2-40B4-BE49-F238E27FC236}">
                <a16:creationId xmlns:a16="http://schemas.microsoft.com/office/drawing/2014/main" id="{DC1A64D6-0C5D-6913-D26A-EDAC7E11F11F}"/>
              </a:ext>
            </a:extLst>
          </p:cNvPr>
          <p:cNvSpPr>
            <a:spLocks noGrp="1"/>
          </p:cNvSpPr>
          <p:nvPr>
            <p:ph idx="1"/>
          </p:nvPr>
        </p:nvSpPr>
        <p:spPr/>
        <p:txBody>
          <a:bodyPr/>
          <a:lstStyle/>
          <a:p>
            <a:r>
              <a:rPr lang="en-US" altLang="zh-CN" b="0" dirty="0">
                <a:latin typeface="+mn-lt"/>
              </a:rPr>
              <a:t>“I am from China, my name is john, I like reading.”</a:t>
            </a:r>
          </a:p>
          <a:p>
            <a:pPr lvl="1"/>
            <a:r>
              <a:rPr lang="en-US" altLang="zh-CN" b="0" dirty="0">
                <a:latin typeface="+mn-lt"/>
              </a:rPr>
              <a:t>What is his name?</a:t>
            </a:r>
          </a:p>
          <a:p>
            <a:pPr lvl="1"/>
            <a:r>
              <a:rPr lang="en-US" altLang="zh-CN" b="0" dirty="0">
                <a:latin typeface="+mn-lt"/>
              </a:rPr>
              <a:t>What does he like?</a:t>
            </a:r>
          </a:p>
          <a:p>
            <a:pPr lvl="1"/>
            <a:r>
              <a:rPr lang="en-US" altLang="zh-CN" b="0" dirty="0">
                <a:latin typeface="+mn-lt"/>
              </a:rPr>
              <a:t>Where is he from?</a:t>
            </a:r>
          </a:p>
          <a:p>
            <a:r>
              <a:rPr lang="en-US" altLang="zh-CN" b="0" dirty="0">
                <a:latin typeface="+mn-lt"/>
              </a:rPr>
              <a:t>“</a:t>
            </a:r>
            <a:r>
              <a:rPr lang="en-US" altLang="zh-CN" b="0" dirty="0">
                <a:solidFill>
                  <a:schemeClr val="tx1"/>
                </a:solidFill>
                <a:latin typeface="+mn-lt"/>
              </a:rPr>
              <a:t>summation</a:t>
            </a:r>
            <a:r>
              <a:rPr lang="en-US" altLang="zh-CN" b="0" dirty="0">
                <a:latin typeface="+mn-lt"/>
              </a:rPr>
              <a:t> of </a:t>
            </a:r>
            <a:r>
              <a:rPr lang="en-US" altLang="zh-CN" b="0" dirty="0">
                <a:solidFill>
                  <a:schemeClr val="bg2"/>
                </a:solidFill>
                <a:latin typeface="+mn-lt"/>
              </a:rPr>
              <a:t>1,16,17</a:t>
            </a:r>
            <a:r>
              <a:rPr lang="en-US" altLang="zh-CN" b="0" dirty="0">
                <a:latin typeface="+mn-lt"/>
              </a:rPr>
              <a:t>” and “</a:t>
            </a:r>
            <a:r>
              <a:rPr lang="en-US" altLang="zh-CN" b="0" dirty="0">
                <a:solidFill>
                  <a:schemeClr val="tx1"/>
                </a:solidFill>
                <a:latin typeface="+mn-lt"/>
              </a:rPr>
              <a:t>product</a:t>
            </a:r>
            <a:r>
              <a:rPr lang="en-US" altLang="zh-CN" b="0" dirty="0">
                <a:latin typeface="+mn-lt"/>
              </a:rPr>
              <a:t> of </a:t>
            </a:r>
            <a:r>
              <a:rPr lang="en-US" altLang="zh-CN" b="0" dirty="0">
                <a:solidFill>
                  <a:schemeClr val="bg2"/>
                </a:solidFill>
                <a:latin typeface="+mn-lt"/>
              </a:rPr>
              <a:t>1,16,17</a:t>
            </a:r>
            <a:r>
              <a:rPr lang="en-US" altLang="zh-CN" b="0" dirty="0">
                <a:latin typeface="+mn-lt"/>
              </a:rPr>
              <a:t>”</a:t>
            </a:r>
          </a:p>
          <a:p>
            <a:r>
              <a:rPr lang="en-US" altLang="zh-CN" b="0" dirty="0">
                <a:latin typeface="+mn-lt"/>
              </a:rPr>
              <a:t>Multiple expressions for an operation</a:t>
            </a:r>
          </a:p>
          <a:p>
            <a:pPr lvl="1"/>
            <a:r>
              <a:rPr lang="en-US" altLang="zh-CN" b="0" dirty="0">
                <a:latin typeface="+mn-lt"/>
              </a:rPr>
              <a:t>“calculate the product of the first two numbers: 10, 20, 30”</a:t>
            </a:r>
          </a:p>
          <a:p>
            <a:pPr lvl="1" algn="l"/>
            <a:r>
              <a:rPr lang="en-US" altLang="zh-CN" b="0" dirty="0">
                <a:latin typeface="+mn-lt"/>
              </a:rPr>
              <a:t>“compute the sum of the first number and the second number: 10, 20, 30”.</a:t>
            </a:r>
          </a:p>
          <a:p>
            <a:endParaRPr lang="zh-CN" altLang="en-US" dirty="0"/>
          </a:p>
        </p:txBody>
      </p:sp>
    </p:spTree>
    <p:extLst>
      <p:ext uri="{BB962C8B-B14F-4D97-AF65-F5344CB8AC3E}">
        <p14:creationId xmlns:p14="http://schemas.microsoft.com/office/powerpoint/2010/main" val="325784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700696"/>
                <a:ext cx="11429516" cy="4614314"/>
              </a:xfrm>
            </p:spPr>
            <p:txBody>
              <a:bodyPr/>
              <a:lstStyle/>
              <a:p>
                <a:r>
                  <a:rPr lang="en-US" altLang="zh-CN" sz="2800" b="0" dirty="0">
                    <a:latin typeface="+mn-lt"/>
                    <a:ea typeface="+mn-ea"/>
                  </a:rPr>
                  <a:t>Identity learning anchor function</a:t>
                </a:r>
              </a:p>
              <a:p>
                <a:pPr lvl="1"/>
                <a:r>
                  <a:rPr lang="en-US" altLang="zh-CN" b="0" dirty="0">
                    <a:latin typeface="+mn-lt"/>
                  </a:rPr>
                  <a:t>anchor set</a:t>
                </a:r>
                <a:r>
                  <a:rPr lang="en-US" altLang="zh-CN" b="0" dirty="0">
                    <a:latin typeface="LMRoman10-Regular-Identity-H"/>
                  </a:rPr>
                  <a:t> </a:t>
                </a:r>
                <a:r>
                  <a:rPr lang="en-US" altLang="zh-CN" b="0" dirty="0">
                    <a:latin typeface="+mn-lt"/>
                  </a:rPr>
                  <a:t>{3}</a:t>
                </a:r>
                <a:r>
                  <a:rPr lang="en-US" altLang="zh-CN" b="0" dirty="0">
                    <a:latin typeface="LMRoman10-Regular-Identity-H"/>
                  </a:rPr>
                  <a:t>;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3" name="内容占位符 2">
                <a:extLst>
                  <a:ext uri="{FF2B5EF4-FFF2-40B4-BE49-F238E27FC236}">
                    <a16:creationId xmlns:a16="http://schemas.microsoft.com/office/drawing/2014/main" id="{5BDCB7F6-799D-BB7D-577C-776F6BD5F5A5}"/>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2"/>
                <a:stretch>
                  <a:fillRect t="-11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E1B248B-CB97-1B9B-1114-C96F6598BA0D}"/>
              </a:ext>
            </a:extLst>
          </p:cNvPr>
          <p:cNvSpPr txBox="1"/>
          <p:nvPr/>
        </p:nvSpPr>
        <p:spPr>
          <a:xfrm>
            <a:off x="441739" y="899264"/>
            <a:ext cx="2301461" cy="523220"/>
          </a:xfrm>
          <a:prstGeom prst="rect">
            <a:avLst/>
          </a:prstGeom>
          <a:noFill/>
        </p:spPr>
        <p:txBody>
          <a:bodyPr wrap="square">
            <a:spAutoFit/>
          </a:bodyPr>
          <a:lstStyle/>
          <a:p>
            <a:r>
              <a:rPr lang="en-US" altLang="zh-CN" sz="2800" b="0" i="0" u="none" strike="noStrike" baseline="0" dirty="0">
                <a:solidFill>
                  <a:schemeClr val="tx2"/>
                </a:solidFill>
              </a:rPr>
              <a:t>anchor set </a:t>
            </a:r>
            <a:r>
              <a:rPr lang="en-US" altLang="zh-CN" sz="2800" b="0" i="1" u="none" strike="noStrike" baseline="0" dirty="0">
                <a:solidFill>
                  <a:schemeClr val="tx2"/>
                </a:solidFill>
              </a:rPr>
              <a:t>A</a:t>
            </a:r>
            <a:endParaRPr lang="zh-CN" altLang="en-US" sz="2800" dirty="0">
              <a:solidFill>
                <a:schemeClr val="tx2"/>
              </a:solidFill>
            </a:endParaRPr>
          </a:p>
        </p:txBody>
      </p:sp>
      <p:pic>
        <p:nvPicPr>
          <p:cNvPr id="5" name="图片 4">
            <a:extLst>
              <a:ext uri="{FF2B5EF4-FFF2-40B4-BE49-F238E27FC236}">
                <a16:creationId xmlns:a16="http://schemas.microsoft.com/office/drawing/2014/main" id="{98344751-8E86-5073-82E5-168ACEEA778A}"/>
              </a:ext>
            </a:extLst>
          </p:cNvPr>
          <p:cNvPicPr>
            <a:picLocks noChangeAspect="1"/>
          </p:cNvPicPr>
          <p:nvPr/>
        </p:nvPicPr>
        <p:blipFill>
          <a:blip r:embed="rId3"/>
          <a:stretch>
            <a:fillRect/>
          </a:stretch>
        </p:blipFill>
        <p:spPr>
          <a:xfrm>
            <a:off x="2895822" y="798849"/>
            <a:ext cx="7513308" cy="623635"/>
          </a:xfrm>
          <a:prstGeom prst="rect">
            <a:avLst/>
          </a:prstGeom>
        </p:spPr>
      </p:pic>
      <p:pic>
        <p:nvPicPr>
          <p:cNvPr id="8" name="图片 7">
            <a:extLst>
              <a:ext uri="{FF2B5EF4-FFF2-40B4-BE49-F238E27FC236}">
                <a16:creationId xmlns:a16="http://schemas.microsoft.com/office/drawing/2014/main" id="{B520A086-DC71-F9AD-47F2-39457D8A2984}"/>
              </a:ext>
            </a:extLst>
          </p:cNvPr>
          <p:cNvPicPr>
            <a:picLocks noChangeAspect="1"/>
          </p:cNvPicPr>
          <p:nvPr/>
        </p:nvPicPr>
        <p:blipFill>
          <a:blip r:embed="rId4"/>
          <a:stretch>
            <a:fillRect/>
          </a:stretch>
        </p:blipFill>
        <p:spPr>
          <a:xfrm>
            <a:off x="1928231" y="2990789"/>
            <a:ext cx="8335538" cy="876422"/>
          </a:xfrm>
          <a:prstGeom prst="rect">
            <a:avLst/>
          </a:prstGeom>
        </p:spPr>
      </p:pic>
      <p:pic>
        <p:nvPicPr>
          <p:cNvPr id="12" name="图片 11">
            <a:extLst>
              <a:ext uri="{FF2B5EF4-FFF2-40B4-BE49-F238E27FC236}">
                <a16:creationId xmlns:a16="http://schemas.microsoft.com/office/drawing/2014/main" id="{B9814B13-A8B5-669C-E3AF-54FE3C339366}"/>
              </a:ext>
            </a:extLst>
          </p:cNvPr>
          <p:cNvPicPr>
            <a:picLocks noChangeAspect="1"/>
          </p:cNvPicPr>
          <p:nvPr/>
        </p:nvPicPr>
        <p:blipFill>
          <a:blip r:embed="rId5"/>
          <a:stretch>
            <a:fillRect/>
          </a:stretch>
        </p:blipFill>
        <p:spPr>
          <a:xfrm>
            <a:off x="1968353" y="4230405"/>
            <a:ext cx="8255294" cy="1491078"/>
          </a:xfrm>
          <a:prstGeom prst="rect">
            <a:avLst/>
          </a:prstGeom>
        </p:spPr>
      </p:pic>
    </p:spTree>
    <p:extLst>
      <p:ext uri="{BB962C8B-B14F-4D97-AF65-F5344CB8AC3E}">
        <p14:creationId xmlns:p14="http://schemas.microsoft.com/office/powerpoint/2010/main" val="235552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Remarks</a:t>
            </a:r>
            <a:endParaRPr lang="zh-CN" altLang="en-US" dirty="0"/>
          </a:p>
        </p:txBody>
      </p:sp>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700696"/>
            <a:ext cx="11429516" cy="4614314"/>
          </a:xfrm>
        </p:spPr>
        <p:txBody>
          <a:bodyPr/>
          <a:lstStyle/>
          <a:p>
            <a:r>
              <a:rPr lang="en-US" altLang="zh-CN" sz="2800" b="0" dirty="0">
                <a:latin typeface="+mn-lt"/>
                <a:ea typeface="+mn-ea"/>
              </a:rPr>
              <a:t>It is a type of function to simulate several language tasks</a:t>
            </a:r>
          </a:p>
          <a:p>
            <a:r>
              <a:rPr lang="en-US" altLang="zh-CN" sz="2800" b="0" dirty="0">
                <a:latin typeface="+mn-lt"/>
                <a:ea typeface="+mn-ea"/>
              </a:rPr>
              <a:t>We will show transformer can do anchor function well</a:t>
            </a:r>
          </a:p>
          <a:p>
            <a:r>
              <a:rPr lang="en-US" altLang="zh-CN" sz="2800" b="0" dirty="0">
                <a:latin typeface="+mn-lt"/>
                <a:ea typeface="+mn-ea"/>
              </a:rPr>
              <a:t>We will understand why transformer can work well for anchor function</a:t>
            </a:r>
          </a:p>
          <a:p>
            <a:r>
              <a:rPr lang="en-US" altLang="zh-CN" sz="2800" b="0" dirty="0">
                <a:latin typeface="+mn-lt"/>
                <a:ea typeface="+mn-ea"/>
              </a:rPr>
              <a:t>We will extend our understands to LLMs</a:t>
            </a:r>
          </a:p>
          <a:p>
            <a:endParaRPr lang="zh-CN" altLang="en-US" dirty="0"/>
          </a:p>
        </p:txBody>
      </p:sp>
      <p:sp>
        <p:nvSpPr>
          <p:cNvPr id="9" name="文本框 8">
            <a:extLst>
              <a:ext uri="{FF2B5EF4-FFF2-40B4-BE49-F238E27FC236}">
                <a16:creationId xmlns:a16="http://schemas.microsoft.com/office/drawing/2014/main" id="{7E1B248B-CB97-1B9B-1114-C96F6598BA0D}"/>
              </a:ext>
            </a:extLst>
          </p:cNvPr>
          <p:cNvSpPr txBox="1"/>
          <p:nvPr/>
        </p:nvSpPr>
        <p:spPr>
          <a:xfrm>
            <a:off x="441739" y="899264"/>
            <a:ext cx="2301461" cy="523220"/>
          </a:xfrm>
          <a:prstGeom prst="rect">
            <a:avLst/>
          </a:prstGeom>
          <a:noFill/>
        </p:spPr>
        <p:txBody>
          <a:bodyPr wrap="square">
            <a:spAutoFit/>
          </a:bodyPr>
          <a:lstStyle/>
          <a:p>
            <a:r>
              <a:rPr lang="en-US" altLang="zh-CN" sz="2800" b="0" i="0" u="none" strike="noStrike" baseline="0" dirty="0">
                <a:solidFill>
                  <a:schemeClr val="tx2"/>
                </a:solidFill>
              </a:rPr>
              <a:t>anchor set </a:t>
            </a:r>
            <a:r>
              <a:rPr lang="en-US" altLang="zh-CN" sz="2800" b="0" i="1" u="none" strike="noStrike" baseline="0" dirty="0">
                <a:solidFill>
                  <a:schemeClr val="tx2"/>
                </a:solidFill>
              </a:rPr>
              <a:t>A</a:t>
            </a:r>
            <a:endParaRPr lang="zh-CN" altLang="en-US" sz="2800" dirty="0">
              <a:solidFill>
                <a:schemeClr val="tx2"/>
              </a:solidFill>
            </a:endParaRPr>
          </a:p>
        </p:txBody>
      </p:sp>
      <p:pic>
        <p:nvPicPr>
          <p:cNvPr id="5" name="图片 4">
            <a:extLst>
              <a:ext uri="{FF2B5EF4-FFF2-40B4-BE49-F238E27FC236}">
                <a16:creationId xmlns:a16="http://schemas.microsoft.com/office/drawing/2014/main" id="{98344751-8E86-5073-82E5-168ACEEA778A}"/>
              </a:ext>
            </a:extLst>
          </p:cNvPr>
          <p:cNvPicPr>
            <a:picLocks noChangeAspect="1"/>
          </p:cNvPicPr>
          <p:nvPr/>
        </p:nvPicPr>
        <p:blipFill>
          <a:blip r:embed="rId2"/>
          <a:stretch>
            <a:fillRect/>
          </a:stretch>
        </p:blipFill>
        <p:spPr>
          <a:xfrm>
            <a:off x="2895822" y="798849"/>
            <a:ext cx="7513308" cy="623635"/>
          </a:xfrm>
          <a:prstGeom prst="rect">
            <a:avLst/>
          </a:prstGeom>
        </p:spPr>
      </p:pic>
    </p:spTree>
    <p:extLst>
      <p:ext uri="{BB962C8B-B14F-4D97-AF65-F5344CB8AC3E}">
        <p14:creationId xmlns:p14="http://schemas.microsoft.com/office/powerpoint/2010/main" val="245926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D502B-78A8-D643-FB79-73D1117E9023}"/>
              </a:ext>
            </a:extLst>
          </p:cNvPr>
          <p:cNvSpPr>
            <a:spLocks noGrp="1"/>
          </p:cNvSpPr>
          <p:nvPr>
            <p:ph type="title"/>
          </p:nvPr>
        </p:nvSpPr>
        <p:spPr/>
        <p:txBody>
          <a:bodyPr/>
          <a:lstStyle/>
          <a:p>
            <a:r>
              <a:rPr lang="en-US" altLang="zh-CN" dirty="0"/>
              <a:t>Anchor function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3966DA-EF03-C3A4-EE3E-A08250BB4585}"/>
                  </a:ext>
                </a:extLst>
              </p:cNvPr>
              <p:cNvSpPr>
                <a:spLocks noGrp="1"/>
              </p:cNvSpPr>
              <p:nvPr>
                <p:ph idx="1"/>
              </p:nvPr>
            </p:nvSpPr>
            <p:spPr/>
            <p:txBody>
              <a:bodyPr/>
              <a:lstStyle/>
              <a:p>
                <a:r>
                  <a:rPr kumimoji="1" lang="en-US" altLang="zh-CN" dirty="0"/>
                  <a:t>The anchors tokens are not used for key</a:t>
                </a:r>
              </a:p>
              <a:p>
                <a:r>
                  <a:rPr kumimoji="1" lang="en-US" altLang="zh-CN" dirty="0"/>
                  <a:t>Input length is fixed</a:t>
                </a:r>
              </a:p>
              <a:p>
                <a:r>
                  <a:rPr kumimoji="1" lang="en-US" altLang="zh-CN" dirty="0"/>
                  <a:t>Loss is only for the output</a:t>
                </a:r>
              </a:p>
              <a:p>
                <a:r>
                  <a:rPr kumimoji="1" lang="en-US" altLang="zh-CN" dirty="0"/>
                  <a:t>identity learning task </a:t>
                </a:r>
              </a:p>
              <a:p>
                <a:pPr lvl="1"/>
                <a:r>
                  <a:rPr kumimoji="1" lang="en-US" altLang="zh-CN" dirty="0"/>
                  <a:t>There is ONE and ONLY ONE anchor in the input</a:t>
                </a:r>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kumimoji="1" lang="en-US" altLang="zh-CN" dirty="0"/>
                  <a:t>: Anchor: 3; KEY: 20</a:t>
                </a:r>
              </a:p>
              <a:p>
                <a:r>
                  <a:rPr kumimoji="1" lang="en-US" altLang="zh-CN" dirty="0"/>
                  <a:t>Composite task</a:t>
                </a:r>
              </a:p>
              <a:p>
                <a:pPr lvl="1"/>
                <a:r>
                  <a:rPr kumimoji="1" lang="en-US" altLang="zh-CN" dirty="0"/>
                  <a:t>Anchor: </a:t>
                </a:r>
                <a14:m>
                  <m:oMath xmlns:m="http://schemas.openxmlformats.org/officeDocument/2006/math">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𝒂</m:t>
                        </m:r>
                      </m:e>
                      <m:sub>
                        <m:r>
                          <a:rPr kumimoji="1" lang="en-US" altLang="zh-CN" b="1" i="1" smtClean="0">
                            <a:latin typeface="Cambria Math" panose="02040503050406030204" pitchFamily="18" charset="0"/>
                          </a:rPr>
                          <m:t>𝒊</m:t>
                        </m:r>
                      </m:sub>
                    </m:sSub>
                  </m:oMath>
                </a14:m>
                <a:endParaRPr kumimoji="1" lang="en-US" altLang="zh-CN" dirty="0"/>
              </a:p>
              <a:p>
                <a:pPr lvl="1"/>
                <a:r>
                  <a:rPr kumimoji="1" lang="en-US" altLang="zh-CN" dirty="0"/>
                  <a:t>Key: </a:t>
                </a:r>
                <a14:m>
                  <m:oMath xmlns:m="http://schemas.openxmlformats.org/officeDocument/2006/math">
                    <m:r>
                      <a:rPr kumimoji="1" lang="en-US" altLang="zh-CN" b="1" i="1" smtClean="0">
                        <a:latin typeface="Cambria Math" panose="02040503050406030204" pitchFamily="18" charset="0"/>
                      </a:rPr>
                      <m:t>𝒙</m:t>
                    </m:r>
                  </m:oMath>
                </a14:m>
                <a:endParaRPr kumimoji="1" lang="en-US" altLang="zh-CN" dirty="0"/>
              </a:p>
              <a:p>
                <a:pPr lvl="1"/>
                <a:r>
                  <a:rPr kumimoji="1" lang="en-US" altLang="zh-CN" dirty="0"/>
                  <a:t>Non interested tokens: ****</a:t>
                </a:r>
              </a:p>
              <a:p>
                <a:pPr lvl="1"/>
                <a:r>
                  <a:rPr kumimoji="1" lang="en-US" altLang="zh-CN" dirty="0"/>
                  <a:t>There are two and only two anchors</a:t>
                </a:r>
              </a:p>
              <a:p>
                <a:pPr lvl="1"/>
                <a:endParaRPr kumimoji="1"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073966DA-EF03-C3A4-EE3E-A08250BB4585}"/>
                  </a:ext>
                </a:extLst>
              </p:cNvPr>
              <p:cNvSpPr>
                <a:spLocks noGrp="1" noRot="1" noChangeAspect="1" noMove="1" noResize="1" noEditPoints="1" noAdjustHandles="1" noChangeArrowheads="1" noChangeShapeType="1" noTextEdit="1"/>
              </p:cNvSpPr>
              <p:nvPr>
                <p:ph idx="1"/>
              </p:nvPr>
            </p:nvSpPr>
            <p:spPr>
              <a:blipFill>
                <a:blip r:embed="rId2"/>
                <a:stretch>
                  <a:fillRect t="-118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2C6F1CB-EED9-5D13-D79D-0C9809E8D819}"/>
              </a:ext>
            </a:extLst>
          </p:cNvPr>
          <p:cNvPicPr>
            <a:picLocks noChangeAspect="1"/>
          </p:cNvPicPr>
          <p:nvPr/>
        </p:nvPicPr>
        <p:blipFill>
          <a:blip r:embed="rId3"/>
          <a:stretch>
            <a:fillRect/>
          </a:stretch>
        </p:blipFill>
        <p:spPr>
          <a:xfrm>
            <a:off x="7044557" y="4082142"/>
            <a:ext cx="4652989" cy="1959918"/>
          </a:xfrm>
          <a:prstGeom prst="rect">
            <a:avLst/>
          </a:prstGeom>
        </p:spPr>
      </p:pic>
    </p:spTree>
    <p:extLst>
      <p:ext uri="{BB962C8B-B14F-4D97-AF65-F5344CB8AC3E}">
        <p14:creationId xmlns:p14="http://schemas.microsoft.com/office/powerpoint/2010/main" val="22371679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60833</TotalTime>
  <Words>2921</Words>
  <Application>Microsoft Office PowerPoint</Application>
  <PresentationFormat>宽屏</PresentationFormat>
  <Paragraphs>372</Paragraphs>
  <Slides>53</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53</vt:i4>
      </vt:variant>
    </vt:vector>
  </HeadingPairs>
  <TitlesOfParts>
    <vt:vector size="66" baseType="lpstr">
      <vt:lpstr>ElsevierGulliver</vt:lpstr>
      <vt:lpstr>ElsevierSans</vt:lpstr>
      <vt:lpstr>LMRoman10-Regular-Identity-H</vt:lpstr>
      <vt:lpstr>Söhne</vt:lpstr>
      <vt:lpstr>等线</vt:lpstr>
      <vt:lpstr>微软雅黑</vt:lpstr>
      <vt:lpstr>Arial</vt:lpstr>
      <vt:lpstr>Arial</vt:lpstr>
      <vt:lpstr>Book Antiqua</vt:lpstr>
      <vt:lpstr>Cambria Math</vt:lpstr>
      <vt:lpstr>Times New Roman</vt:lpstr>
      <vt:lpstr>Wingdings</vt:lpstr>
      <vt:lpstr>1_自定义设计方案</vt:lpstr>
      <vt:lpstr>PowerPoint 演示文稿</vt:lpstr>
      <vt:lpstr>Increasingly large size</vt:lpstr>
      <vt:lpstr>Difficulties</vt:lpstr>
      <vt:lpstr>How to study?</vt:lpstr>
      <vt:lpstr>How to study?</vt:lpstr>
      <vt:lpstr>Characteristics of language: anchor-key pattern</vt:lpstr>
      <vt:lpstr>Anchor function</vt:lpstr>
      <vt:lpstr>Remarks</vt:lpstr>
      <vt:lpstr>Anchor function</vt:lpstr>
      <vt:lpstr>Anchor function: training and test data</vt:lpstr>
      <vt:lpstr>Question</vt:lpstr>
      <vt:lpstr>No, it is not.</vt:lpstr>
      <vt:lpstr>Anchor function: training and test data</vt:lpstr>
      <vt:lpstr>Would it just remember all pairs?</vt:lpstr>
      <vt:lpstr>Anchor function: training and test data</vt:lpstr>
      <vt:lpstr>Anchor function: training and test data</vt:lpstr>
      <vt:lpstr>Anchor function</vt:lpstr>
      <vt:lpstr>Study on different tasks</vt:lpstr>
      <vt:lpstr>Identity learning task</vt:lpstr>
      <vt:lpstr>Forward-backward recitation task</vt:lpstr>
      <vt:lpstr>Forward-backward recitation task</vt:lpstr>
      <vt:lpstr>Reading comprehension task</vt:lpstr>
      <vt:lpstr>Reading comprehension task</vt:lpstr>
      <vt:lpstr>Classification task</vt:lpstr>
      <vt:lpstr>Classification task</vt:lpstr>
      <vt:lpstr>Composite task</vt:lpstr>
      <vt:lpstr>Composite task</vt:lpstr>
      <vt:lpstr>Composite task: learn task later</vt:lpstr>
      <vt:lpstr>Composite task</vt:lpstr>
      <vt:lpstr>Working memory task</vt:lpstr>
      <vt:lpstr>Working memory task</vt:lpstr>
      <vt:lpstr>Synonym task</vt:lpstr>
      <vt:lpstr>Statistical output task</vt:lpstr>
      <vt:lpstr>Statistical output task</vt:lpstr>
      <vt:lpstr>Multi-anchor Task</vt:lpstr>
      <vt:lpstr>Mechanism study</vt:lpstr>
      <vt:lpstr>A brief explanation of a two-layer model</vt:lpstr>
      <vt:lpstr>Shift and broadcast in Llama2-6B</vt:lpstr>
      <vt:lpstr>Shift and broadcast in Llama2-6B</vt:lpstr>
      <vt:lpstr>Data structure affects shifting</vt:lpstr>
      <vt:lpstr>Ablation study of various components</vt:lpstr>
      <vt:lpstr>A mechanism of the two-layer simplified model</vt:lpstr>
      <vt:lpstr>A mechanism of the two-layer simplified model</vt:lpstr>
      <vt:lpstr>Frequency principle in anchor function</vt:lpstr>
      <vt:lpstr>Head condensation in anchor function</vt:lpstr>
      <vt:lpstr>Induction head</vt:lpstr>
      <vt:lpstr>Mechanism</vt:lpstr>
      <vt:lpstr>Anchor function</vt:lpstr>
      <vt:lpstr>Future Problems</vt:lpstr>
      <vt:lpstr>Future Problems</vt:lpstr>
      <vt:lpstr>Future Problems</vt:lpstr>
      <vt:lpstr>课堂小测</vt:lpstr>
      <vt:lpstr>Anchor function: training and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499</cp:revision>
  <dcterms:created xsi:type="dcterms:W3CDTF">2020-06-05T07:59:29Z</dcterms:created>
  <dcterms:modified xsi:type="dcterms:W3CDTF">2024-03-29T07:22:48Z</dcterms:modified>
</cp:coreProperties>
</file>